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5143500" cx="9144000"/>
  <p:notesSz cx="6858000" cy="9144000"/>
  <p:embeddedFontLst>
    <p:embeddedFont>
      <p:font typeface="Albert Sans Medium"/>
      <p:regular r:id="rId41"/>
      <p:bold r:id="rId42"/>
      <p:italic r:id="rId43"/>
      <p:boldItalic r:id="rId44"/>
    </p:embeddedFont>
    <p:embeddedFont>
      <p:font typeface="Epilogue"/>
      <p:regular r:id="rId45"/>
      <p:bold r:id="rId46"/>
      <p:italic r:id="rId47"/>
      <p:boldItalic r:id="rId48"/>
    </p:embeddedFont>
    <p:embeddedFont>
      <p:font typeface="Albert Sans"/>
      <p:regular r:id="rId49"/>
      <p:bold r:id="rId50"/>
      <p:italic r:id="rId51"/>
      <p:boldItalic r:id="rId52"/>
    </p:embeddedFont>
    <p:embeddedFont>
      <p:font typeface="DM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AlbertSansMedium-bold.fntdata"/><Relationship Id="rId41" Type="http://schemas.openxmlformats.org/officeDocument/2006/relationships/font" Target="fonts/AlbertSansMedium-regular.fntdata"/><Relationship Id="rId44" Type="http://schemas.openxmlformats.org/officeDocument/2006/relationships/font" Target="fonts/AlbertSansMedium-boldItalic.fntdata"/><Relationship Id="rId43" Type="http://schemas.openxmlformats.org/officeDocument/2006/relationships/font" Target="fonts/AlbertSansMedium-italic.fntdata"/><Relationship Id="rId46" Type="http://schemas.openxmlformats.org/officeDocument/2006/relationships/font" Target="fonts/Epilogue-bold.fntdata"/><Relationship Id="rId45" Type="http://schemas.openxmlformats.org/officeDocument/2006/relationships/font" Target="fonts/Epilogu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Epilogue-boldItalic.fntdata"/><Relationship Id="rId47" Type="http://schemas.openxmlformats.org/officeDocument/2006/relationships/font" Target="fonts/Epilogue-italic.fntdata"/><Relationship Id="rId49" Type="http://schemas.openxmlformats.org/officeDocument/2006/relationships/font" Target="fonts/AlbertSans-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AlbertSans-italic.fntdata"/><Relationship Id="rId50" Type="http://schemas.openxmlformats.org/officeDocument/2006/relationships/font" Target="fonts/AlbertSans-bold.fntdata"/><Relationship Id="rId53" Type="http://schemas.openxmlformats.org/officeDocument/2006/relationships/font" Target="fonts/DMSans-regular.fntdata"/><Relationship Id="rId52" Type="http://schemas.openxmlformats.org/officeDocument/2006/relationships/font" Target="fonts/AlbertSans-boldItalic.fntdata"/><Relationship Id="rId11" Type="http://schemas.openxmlformats.org/officeDocument/2006/relationships/slide" Target="slides/slide7.xml"/><Relationship Id="rId55" Type="http://schemas.openxmlformats.org/officeDocument/2006/relationships/font" Target="fonts/DMSans-italic.fntdata"/><Relationship Id="rId10" Type="http://schemas.openxmlformats.org/officeDocument/2006/relationships/slide" Target="slides/slide6.xml"/><Relationship Id="rId54" Type="http://schemas.openxmlformats.org/officeDocument/2006/relationships/font" Target="fonts/DMSans-bold.fntdata"/><Relationship Id="rId13" Type="http://schemas.openxmlformats.org/officeDocument/2006/relationships/slide" Target="slides/slide9.xml"/><Relationship Id="rId12" Type="http://schemas.openxmlformats.org/officeDocument/2006/relationships/slide" Target="slides/slide8.xml"/><Relationship Id="rId56" Type="http://schemas.openxmlformats.org/officeDocument/2006/relationships/font" Target="fonts/DMSans-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e-alizadeh/data-science-blog/blob/master/notebooks/intro_to_dtw.ipynb"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e-alizadeh/data-science-blog/blob/master/notebooks/intro_to_dtw.ipynb"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e4d2dcb2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e4d2dcb2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https://github.com/e-alizadeh/data-science-blog/blob/master/notebooks/intro_to_dtw.ipynb</a:t>
            </a:r>
            <a:endParaRPr/>
          </a:p>
          <a:p>
            <a:pPr indent="0" lvl="0" marL="0" rtl="0" algn="l">
              <a:spcBef>
                <a:spcPts val="0"/>
              </a:spcBef>
              <a:spcAft>
                <a:spcPts val="0"/>
              </a:spcAft>
              <a:buNone/>
            </a:pPr>
            <a:r>
              <a:rPr lang="en"/>
              <a:t>https://rtavenar.github.io/blog/dtw.html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7a2c9785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7a2c9785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43dd4e9cd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43dd4e9cd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43dd4e9cdd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43dd4e9cdd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5e3d24a1f5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5e3d24a1f5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5e3d24a1f5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5e3d24a1f5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97fc7efe2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97fc7efe2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97fc7efe2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97fc7efe2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97fc7efe2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97fc7efe2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97fc7efe2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97fc7efe2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107049845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107049845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101876764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101876764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107049845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107049845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107049845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107049845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97fc7efe2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97fc7efe2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107049845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107049845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107049845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107049845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107049845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107049845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97fc7efe26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97fc7efe26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97fc7efe26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97fc7efe26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107049845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107049845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107049845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107049845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5e3d24a1f5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5e3d24a1f5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107049845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107049845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97fc7efe26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97fc7efe26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97fc7efe2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97fc7efe2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97fc7efe26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97fc7efe26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97fc7efe26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97fc7efe26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8a45e0b58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8a45e0b58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https://github.com/e-alizadeh/data-science-blog/blob/master/notebooks/intro_to_dtw.ipynb</a:t>
            </a:r>
            <a:endParaRPr/>
          </a:p>
          <a:p>
            <a:pPr indent="0" lvl="0" marL="0" rtl="0" algn="l">
              <a:spcBef>
                <a:spcPts val="0"/>
              </a:spcBef>
              <a:spcAft>
                <a:spcPts val="0"/>
              </a:spcAft>
              <a:buNone/>
            </a:pPr>
            <a:r>
              <a:rPr lang="en"/>
              <a:t>https://www.timeseriesclassification.com/dataset.php</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774fbecd8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774fbecd8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86e9caf52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86e9caf52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97fc7efe26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97fc7efe26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97fc7efe2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97fc7efe2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97fc7efe2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97fc7efe2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97fc7efe2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97fc7efe2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97fc7efe2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97fc7efe2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901825" y="961363"/>
            <a:ext cx="5339700" cy="27018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5000">
                <a:latin typeface="Epilogue"/>
                <a:ea typeface="Epilogue"/>
                <a:cs typeface="Epilogue"/>
                <a:sym typeface="Epilog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901926" y="3770538"/>
            <a:ext cx="5339700" cy="411600"/>
          </a:xfrm>
          <a:prstGeom prst="rect">
            <a:avLst/>
          </a:prstGeom>
          <a:noFill/>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latin typeface="Epilogue"/>
                <a:ea typeface="Epilogue"/>
                <a:cs typeface="Epilogue"/>
                <a:sym typeface="Epilogu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18907" y="348447"/>
            <a:ext cx="9102423" cy="4768600"/>
            <a:chOff x="18907" y="348447"/>
            <a:chExt cx="9102423" cy="4768600"/>
          </a:xfrm>
        </p:grpSpPr>
        <p:sp>
          <p:nvSpPr>
            <p:cNvPr id="13" name="Google Shape;13;p2"/>
            <p:cNvSpPr/>
            <p:nvPr/>
          </p:nvSpPr>
          <p:spPr>
            <a:xfrm>
              <a:off x="18907" y="48062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810530" y="344906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430782" y="3484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98650" y="136758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sp>
        <p:nvSpPr>
          <p:cNvPr id="68" name="Google Shape;68;p11"/>
          <p:cNvSpPr txBox="1"/>
          <p:nvPr>
            <p:ph hasCustomPrompt="1" type="title"/>
          </p:nvPr>
        </p:nvSpPr>
        <p:spPr>
          <a:xfrm>
            <a:off x="1913450" y="1725850"/>
            <a:ext cx="5317200" cy="10794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9" name="Google Shape;69;p11"/>
          <p:cNvSpPr txBox="1"/>
          <p:nvPr>
            <p:ph idx="1" type="subTitle"/>
          </p:nvPr>
        </p:nvSpPr>
        <p:spPr>
          <a:xfrm>
            <a:off x="1913450" y="2992875"/>
            <a:ext cx="5317200" cy="42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70" name="Google Shape;70;p11"/>
          <p:cNvGrpSpPr/>
          <p:nvPr/>
        </p:nvGrpSpPr>
        <p:grpSpPr>
          <a:xfrm>
            <a:off x="7" y="384088"/>
            <a:ext cx="8741573" cy="4375310"/>
            <a:chOff x="7" y="384088"/>
            <a:chExt cx="8741573" cy="4375310"/>
          </a:xfrm>
        </p:grpSpPr>
        <p:sp>
          <p:nvSpPr>
            <p:cNvPr id="71" name="Google Shape;71;p11"/>
            <p:cNvSpPr/>
            <p:nvPr/>
          </p:nvSpPr>
          <p:spPr>
            <a:xfrm>
              <a:off x="402430" y="10579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a:off x="7" y="444859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7" name="Shape 77"/>
        <p:cNvGrpSpPr/>
        <p:nvPr/>
      </p:nvGrpSpPr>
      <p:grpSpPr>
        <a:xfrm>
          <a:off x="0" y="0"/>
          <a:ext cx="0" cy="0"/>
          <a:chOff x="0" y="0"/>
          <a:chExt cx="0" cy="0"/>
        </a:xfrm>
      </p:grpSpPr>
      <p:sp>
        <p:nvSpPr>
          <p:cNvPr id="78" name="Google Shape;78;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 name="Google Shape;79;p13"/>
          <p:cNvSpPr txBox="1"/>
          <p:nvPr>
            <p:ph idx="1" type="subTitle"/>
          </p:nvPr>
        </p:nvSpPr>
        <p:spPr>
          <a:xfrm>
            <a:off x="796200"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 name="Google Shape;80;p13"/>
          <p:cNvSpPr txBox="1"/>
          <p:nvPr>
            <p:ph idx="2" type="subTitle"/>
          </p:nvPr>
        </p:nvSpPr>
        <p:spPr>
          <a:xfrm>
            <a:off x="3419275"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 name="Google Shape;81;p13"/>
          <p:cNvSpPr txBox="1"/>
          <p:nvPr>
            <p:ph idx="3" type="subTitle"/>
          </p:nvPr>
        </p:nvSpPr>
        <p:spPr>
          <a:xfrm>
            <a:off x="796200"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3"/>
          <p:cNvSpPr txBox="1"/>
          <p:nvPr>
            <p:ph idx="4" type="subTitle"/>
          </p:nvPr>
        </p:nvSpPr>
        <p:spPr>
          <a:xfrm>
            <a:off x="3419275"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13"/>
          <p:cNvSpPr txBox="1"/>
          <p:nvPr>
            <p:ph idx="5" type="subTitle"/>
          </p:nvPr>
        </p:nvSpPr>
        <p:spPr>
          <a:xfrm>
            <a:off x="6042350"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 name="Google Shape;84;p13"/>
          <p:cNvSpPr txBox="1"/>
          <p:nvPr>
            <p:ph idx="6" type="subTitle"/>
          </p:nvPr>
        </p:nvSpPr>
        <p:spPr>
          <a:xfrm>
            <a:off x="6042350"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13"/>
          <p:cNvSpPr txBox="1"/>
          <p:nvPr>
            <p:ph hasCustomPrompt="1" idx="7" type="title"/>
          </p:nvPr>
        </p:nvSpPr>
        <p:spPr>
          <a:xfrm>
            <a:off x="1552650"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hasCustomPrompt="1" idx="8" type="title"/>
          </p:nvPr>
        </p:nvSpPr>
        <p:spPr>
          <a:xfrm>
            <a:off x="1552650"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p:nvPr>
            <p:ph hasCustomPrompt="1" idx="9" type="title"/>
          </p:nvPr>
        </p:nvSpPr>
        <p:spPr>
          <a:xfrm>
            <a:off x="4175725"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hasCustomPrompt="1" idx="13" type="title"/>
          </p:nvPr>
        </p:nvSpPr>
        <p:spPr>
          <a:xfrm>
            <a:off x="4175725"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hasCustomPrompt="1" idx="14" type="title"/>
          </p:nvPr>
        </p:nvSpPr>
        <p:spPr>
          <a:xfrm>
            <a:off x="6798800"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p:nvPr>
            <p:ph hasCustomPrompt="1" idx="15" type="title"/>
          </p:nvPr>
        </p:nvSpPr>
        <p:spPr>
          <a:xfrm>
            <a:off x="6798800"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idx="16" type="subTitle"/>
          </p:nvPr>
        </p:nvSpPr>
        <p:spPr>
          <a:xfrm>
            <a:off x="796200"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2" name="Google Shape;92;p13"/>
          <p:cNvSpPr txBox="1"/>
          <p:nvPr>
            <p:ph idx="17" type="subTitle"/>
          </p:nvPr>
        </p:nvSpPr>
        <p:spPr>
          <a:xfrm>
            <a:off x="3419275"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3" name="Google Shape;93;p13"/>
          <p:cNvSpPr txBox="1"/>
          <p:nvPr>
            <p:ph idx="18" type="subTitle"/>
          </p:nvPr>
        </p:nvSpPr>
        <p:spPr>
          <a:xfrm>
            <a:off x="6042350"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4" name="Google Shape;94;p13"/>
          <p:cNvSpPr txBox="1"/>
          <p:nvPr>
            <p:ph idx="19" type="subTitle"/>
          </p:nvPr>
        </p:nvSpPr>
        <p:spPr>
          <a:xfrm>
            <a:off x="796200"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5" name="Google Shape;95;p13"/>
          <p:cNvSpPr txBox="1"/>
          <p:nvPr>
            <p:ph idx="20" type="subTitle"/>
          </p:nvPr>
        </p:nvSpPr>
        <p:spPr>
          <a:xfrm>
            <a:off x="3419275"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6" name="Google Shape;96;p13"/>
          <p:cNvSpPr txBox="1"/>
          <p:nvPr>
            <p:ph idx="21" type="subTitle"/>
          </p:nvPr>
        </p:nvSpPr>
        <p:spPr>
          <a:xfrm>
            <a:off x="6042350"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7" name="Google Shape;97;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8" name="Shape 98"/>
        <p:cNvGrpSpPr/>
        <p:nvPr/>
      </p:nvGrpSpPr>
      <p:grpSpPr>
        <a:xfrm>
          <a:off x="0" y="0"/>
          <a:ext cx="0" cy="0"/>
          <a:chOff x="0" y="0"/>
          <a:chExt cx="0" cy="0"/>
        </a:xfrm>
      </p:grpSpPr>
      <p:sp>
        <p:nvSpPr>
          <p:cNvPr id="99" name="Google Shape;99;p1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0" name="Google Shape;10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1" name="Shape 101"/>
        <p:cNvGrpSpPr/>
        <p:nvPr/>
      </p:nvGrpSpPr>
      <p:grpSpPr>
        <a:xfrm>
          <a:off x="0" y="0"/>
          <a:ext cx="0" cy="0"/>
          <a:chOff x="0" y="0"/>
          <a:chExt cx="0" cy="0"/>
        </a:xfrm>
      </p:grpSpPr>
      <p:sp>
        <p:nvSpPr>
          <p:cNvPr id="102" name="Google Shape;102;p15"/>
          <p:cNvSpPr txBox="1"/>
          <p:nvPr>
            <p:ph type="title"/>
          </p:nvPr>
        </p:nvSpPr>
        <p:spPr>
          <a:xfrm>
            <a:off x="4978120" y="3232050"/>
            <a:ext cx="34527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3" name="Google Shape;103;p15"/>
          <p:cNvSpPr txBox="1"/>
          <p:nvPr>
            <p:ph idx="1" type="subTitle"/>
          </p:nvPr>
        </p:nvSpPr>
        <p:spPr>
          <a:xfrm>
            <a:off x="713175" y="1368750"/>
            <a:ext cx="77175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2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104" name="Google Shape;104;p15"/>
          <p:cNvGrpSpPr/>
          <p:nvPr/>
        </p:nvGrpSpPr>
        <p:grpSpPr>
          <a:xfrm>
            <a:off x="22564" y="-3"/>
            <a:ext cx="8719016" cy="5120941"/>
            <a:chOff x="22564" y="-3"/>
            <a:chExt cx="8719016" cy="5120941"/>
          </a:xfrm>
        </p:grpSpPr>
        <p:sp>
          <p:nvSpPr>
            <p:cNvPr id="105" name="Google Shape;105;p15"/>
            <p:cNvSpPr/>
            <p:nvPr/>
          </p:nvSpPr>
          <p:spPr>
            <a:xfrm>
              <a:off x="1437657" y="481013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22564" y="378611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3184820" y="-3"/>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10" name="Shape 110"/>
        <p:cNvGrpSpPr/>
        <p:nvPr/>
      </p:nvGrpSpPr>
      <p:grpSpPr>
        <a:xfrm>
          <a:off x="0" y="0"/>
          <a:ext cx="0" cy="0"/>
          <a:chOff x="0" y="0"/>
          <a:chExt cx="0" cy="0"/>
        </a:xfrm>
      </p:grpSpPr>
      <p:sp>
        <p:nvSpPr>
          <p:cNvPr id="111" name="Google Shape;111;p16"/>
          <p:cNvSpPr txBox="1"/>
          <p:nvPr>
            <p:ph type="title"/>
          </p:nvPr>
        </p:nvSpPr>
        <p:spPr>
          <a:xfrm>
            <a:off x="1005150" y="1021050"/>
            <a:ext cx="3075000" cy="198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2" name="Google Shape;112;p16"/>
          <p:cNvSpPr txBox="1"/>
          <p:nvPr>
            <p:ph idx="1" type="subTitle"/>
          </p:nvPr>
        </p:nvSpPr>
        <p:spPr>
          <a:xfrm>
            <a:off x="1005150" y="3006175"/>
            <a:ext cx="30750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16"/>
          <p:cNvSpPr/>
          <p:nvPr>
            <p:ph idx="2" type="pic"/>
          </p:nvPr>
        </p:nvSpPr>
        <p:spPr>
          <a:xfrm>
            <a:off x="4353075" y="897225"/>
            <a:ext cx="3577200" cy="3349200"/>
          </a:xfrm>
          <a:prstGeom prst="rect">
            <a:avLst/>
          </a:prstGeom>
          <a:noFill/>
          <a:ln>
            <a:noFill/>
          </a:ln>
          <a:effectLst>
            <a:outerShdw rotWithShape="0" algn="bl" dir="7920000" dist="152400">
              <a:schemeClr val="dk1"/>
            </a:outerShdw>
          </a:effectLst>
        </p:spPr>
      </p:sp>
      <p:sp>
        <p:nvSpPr>
          <p:cNvPr id="114" name="Google Shape;11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15" name="Shape 115"/>
        <p:cNvGrpSpPr/>
        <p:nvPr/>
      </p:nvGrpSpPr>
      <p:grpSpPr>
        <a:xfrm>
          <a:off x="0" y="0"/>
          <a:ext cx="0" cy="0"/>
          <a:chOff x="0" y="0"/>
          <a:chExt cx="0" cy="0"/>
        </a:xfrm>
      </p:grpSpPr>
      <p:sp>
        <p:nvSpPr>
          <p:cNvPr id="116" name="Google Shape;116;p17"/>
          <p:cNvSpPr txBox="1"/>
          <p:nvPr>
            <p:ph type="title"/>
          </p:nvPr>
        </p:nvSpPr>
        <p:spPr>
          <a:xfrm>
            <a:off x="1174875" y="1503150"/>
            <a:ext cx="2573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 name="Google Shape;117;p17"/>
          <p:cNvSpPr txBox="1"/>
          <p:nvPr>
            <p:ph idx="1" type="subTitle"/>
          </p:nvPr>
        </p:nvSpPr>
        <p:spPr>
          <a:xfrm>
            <a:off x="1174875" y="2566350"/>
            <a:ext cx="2573700" cy="107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 name="Google Shape;11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19" name="Shape 119"/>
        <p:cNvGrpSpPr/>
        <p:nvPr/>
      </p:nvGrpSpPr>
      <p:grpSpPr>
        <a:xfrm>
          <a:off x="0" y="0"/>
          <a:ext cx="0" cy="0"/>
          <a:chOff x="0" y="0"/>
          <a:chExt cx="0" cy="0"/>
        </a:xfrm>
      </p:grpSpPr>
      <p:sp>
        <p:nvSpPr>
          <p:cNvPr id="120" name="Google Shape;120;p18"/>
          <p:cNvSpPr txBox="1"/>
          <p:nvPr>
            <p:ph type="title"/>
          </p:nvPr>
        </p:nvSpPr>
        <p:spPr>
          <a:xfrm>
            <a:off x="5388434" y="1503150"/>
            <a:ext cx="2573700" cy="1063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18"/>
          <p:cNvSpPr txBox="1"/>
          <p:nvPr>
            <p:ph idx="1" type="subTitle"/>
          </p:nvPr>
        </p:nvSpPr>
        <p:spPr>
          <a:xfrm>
            <a:off x="5388434" y="2566350"/>
            <a:ext cx="2573700" cy="1074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123" name="Shape 123"/>
        <p:cNvGrpSpPr/>
        <p:nvPr/>
      </p:nvGrpSpPr>
      <p:grpSpPr>
        <a:xfrm>
          <a:off x="0" y="0"/>
          <a:ext cx="0" cy="0"/>
          <a:chOff x="0" y="0"/>
          <a:chExt cx="0" cy="0"/>
        </a:xfrm>
      </p:grpSpPr>
      <p:sp>
        <p:nvSpPr>
          <p:cNvPr id="124" name="Google Shape;124;p19"/>
          <p:cNvSpPr txBox="1"/>
          <p:nvPr>
            <p:ph type="title"/>
          </p:nvPr>
        </p:nvSpPr>
        <p:spPr>
          <a:xfrm>
            <a:off x="791700" y="525425"/>
            <a:ext cx="67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5" name="Google Shape;125;p19"/>
          <p:cNvSpPr txBox="1"/>
          <p:nvPr>
            <p:ph idx="1" type="body"/>
          </p:nvPr>
        </p:nvSpPr>
        <p:spPr>
          <a:xfrm>
            <a:off x="791700" y="1201675"/>
            <a:ext cx="6709200" cy="2238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126" name="Google Shape;12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ONLY_2">
    <p:spTree>
      <p:nvGrpSpPr>
        <p:cNvPr id="127" name="Shape 127"/>
        <p:cNvGrpSpPr/>
        <p:nvPr/>
      </p:nvGrpSpPr>
      <p:grpSpPr>
        <a:xfrm>
          <a:off x="0" y="0"/>
          <a:ext cx="0" cy="0"/>
          <a:chOff x="0" y="0"/>
          <a:chExt cx="0" cy="0"/>
        </a:xfrm>
      </p:grpSpPr>
      <p:sp>
        <p:nvSpPr>
          <p:cNvPr id="128" name="Google Shape;128;p20"/>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9" name="Google Shape;129;p20"/>
          <p:cNvSpPr txBox="1"/>
          <p:nvPr>
            <p:ph idx="1" type="subTitle"/>
          </p:nvPr>
        </p:nvSpPr>
        <p:spPr>
          <a:xfrm>
            <a:off x="962550" y="1324250"/>
            <a:ext cx="5372700" cy="3092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2403300" y="2308700"/>
            <a:ext cx="4337400" cy="15489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hasCustomPrompt="1" idx="2" type="title"/>
          </p:nvPr>
        </p:nvSpPr>
        <p:spPr>
          <a:xfrm>
            <a:off x="4048350" y="1035200"/>
            <a:ext cx="1047300" cy="969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5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 name="Google Shape;21;p3"/>
          <p:cNvSpPr txBox="1"/>
          <p:nvPr>
            <p:ph idx="1" type="subTitle"/>
          </p:nvPr>
        </p:nvSpPr>
        <p:spPr>
          <a:xfrm>
            <a:off x="2403300" y="3913400"/>
            <a:ext cx="43374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 name="Google Shape;22;p3"/>
          <p:cNvGrpSpPr/>
          <p:nvPr/>
        </p:nvGrpSpPr>
        <p:grpSpPr>
          <a:xfrm>
            <a:off x="402430" y="39538"/>
            <a:ext cx="8349379" cy="5035943"/>
            <a:chOff x="402430" y="39538"/>
            <a:chExt cx="8349379" cy="5035943"/>
          </a:xfrm>
        </p:grpSpPr>
        <p:sp>
          <p:nvSpPr>
            <p:cNvPr id="23" name="Google Shape;23;p3"/>
            <p:cNvSpPr/>
            <p:nvPr/>
          </p:nvSpPr>
          <p:spPr>
            <a:xfrm>
              <a:off x="402430" y="4448588"/>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7755293" y="39538"/>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8441009" y="4764680"/>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1" name="Shape 131"/>
        <p:cNvGrpSpPr/>
        <p:nvPr/>
      </p:nvGrpSpPr>
      <p:grpSpPr>
        <a:xfrm>
          <a:off x="0" y="0"/>
          <a:ext cx="0" cy="0"/>
          <a:chOff x="0" y="0"/>
          <a:chExt cx="0" cy="0"/>
        </a:xfrm>
      </p:grpSpPr>
      <p:sp>
        <p:nvSpPr>
          <p:cNvPr id="132" name="Google Shape;132;p21"/>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3" name="Google Shape;133;p21"/>
          <p:cNvSpPr txBox="1"/>
          <p:nvPr>
            <p:ph idx="1" type="subTitle"/>
          </p:nvPr>
        </p:nvSpPr>
        <p:spPr>
          <a:xfrm>
            <a:off x="4818095" y="2374645"/>
            <a:ext cx="2795100" cy="10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21"/>
          <p:cNvSpPr txBox="1"/>
          <p:nvPr>
            <p:ph idx="2" type="subTitle"/>
          </p:nvPr>
        </p:nvSpPr>
        <p:spPr>
          <a:xfrm>
            <a:off x="1530800" y="2374662"/>
            <a:ext cx="2795100" cy="10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1"/>
          <p:cNvSpPr txBox="1"/>
          <p:nvPr>
            <p:ph idx="3" type="subTitle"/>
          </p:nvPr>
        </p:nvSpPr>
        <p:spPr>
          <a:xfrm>
            <a:off x="1530805" y="1961700"/>
            <a:ext cx="2795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6" name="Google Shape;136;p21"/>
          <p:cNvSpPr txBox="1"/>
          <p:nvPr>
            <p:ph idx="4" type="subTitle"/>
          </p:nvPr>
        </p:nvSpPr>
        <p:spPr>
          <a:xfrm>
            <a:off x="4818095" y="1961688"/>
            <a:ext cx="2795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7" name="Google Shape;13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38" name="Shape 138"/>
        <p:cNvGrpSpPr/>
        <p:nvPr/>
      </p:nvGrpSpPr>
      <p:grpSpPr>
        <a:xfrm>
          <a:off x="0" y="0"/>
          <a:ext cx="0" cy="0"/>
          <a:chOff x="0" y="0"/>
          <a:chExt cx="0" cy="0"/>
        </a:xfrm>
      </p:grpSpPr>
      <p:sp>
        <p:nvSpPr>
          <p:cNvPr id="139" name="Google Shape;139;p22"/>
          <p:cNvSpPr txBox="1"/>
          <p:nvPr>
            <p:ph type="title"/>
          </p:nvPr>
        </p:nvSpPr>
        <p:spPr>
          <a:xfrm>
            <a:off x="713225"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22"/>
          <p:cNvSpPr txBox="1"/>
          <p:nvPr>
            <p:ph idx="1" type="subTitle"/>
          </p:nvPr>
        </p:nvSpPr>
        <p:spPr>
          <a:xfrm>
            <a:off x="4832078" y="1896225"/>
            <a:ext cx="3254100" cy="189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22"/>
          <p:cNvSpPr txBox="1"/>
          <p:nvPr>
            <p:ph idx="2" type="subTitle"/>
          </p:nvPr>
        </p:nvSpPr>
        <p:spPr>
          <a:xfrm>
            <a:off x="1057900" y="1896225"/>
            <a:ext cx="3254100" cy="189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3" name="Shape 143"/>
        <p:cNvGrpSpPr/>
        <p:nvPr/>
      </p:nvGrpSpPr>
      <p:grpSpPr>
        <a:xfrm>
          <a:off x="0" y="0"/>
          <a:ext cx="0" cy="0"/>
          <a:chOff x="0" y="0"/>
          <a:chExt cx="0" cy="0"/>
        </a:xfrm>
      </p:grpSpPr>
      <p:sp>
        <p:nvSpPr>
          <p:cNvPr id="144" name="Google Shape;144;p23"/>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5" name="Google Shape;145;p23"/>
          <p:cNvSpPr txBox="1"/>
          <p:nvPr>
            <p:ph idx="1" type="subTitle"/>
          </p:nvPr>
        </p:nvSpPr>
        <p:spPr>
          <a:xfrm>
            <a:off x="1592624" y="1672417"/>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3"/>
          <p:cNvSpPr txBox="1"/>
          <p:nvPr>
            <p:ph idx="2" type="subTitle"/>
          </p:nvPr>
        </p:nvSpPr>
        <p:spPr>
          <a:xfrm>
            <a:off x="1592608" y="2842621"/>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 name="Google Shape;147;p23"/>
          <p:cNvSpPr txBox="1"/>
          <p:nvPr>
            <p:ph idx="3" type="subTitle"/>
          </p:nvPr>
        </p:nvSpPr>
        <p:spPr>
          <a:xfrm>
            <a:off x="1592600" y="3944000"/>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23"/>
          <p:cNvSpPr txBox="1"/>
          <p:nvPr>
            <p:ph idx="4" type="subTitle"/>
          </p:nvPr>
        </p:nvSpPr>
        <p:spPr>
          <a:xfrm>
            <a:off x="1592607" y="1310825"/>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9" name="Google Shape;149;p23"/>
          <p:cNvSpPr txBox="1"/>
          <p:nvPr>
            <p:ph idx="5" type="subTitle"/>
          </p:nvPr>
        </p:nvSpPr>
        <p:spPr>
          <a:xfrm>
            <a:off x="1592607" y="2481029"/>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0" name="Google Shape;150;p23"/>
          <p:cNvSpPr txBox="1"/>
          <p:nvPr>
            <p:ph idx="6" type="subTitle"/>
          </p:nvPr>
        </p:nvSpPr>
        <p:spPr>
          <a:xfrm>
            <a:off x="1592607" y="3582283"/>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1" name="Google Shape;15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2" name="Shape 152"/>
        <p:cNvGrpSpPr/>
        <p:nvPr/>
      </p:nvGrpSpPr>
      <p:grpSpPr>
        <a:xfrm>
          <a:off x="0" y="0"/>
          <a:ext cx="0" cy="0"/>
          <a:chOff x="0" y="0"/>
          <a:chExt cx="0" cy="0"/>
        </a:xfrm>
      </p:grpSpPr>
      <p:sp>
        <p:nvSpPr>
          <p:cNvPr id="153" name="Google Shape;153;p24"/>
          <p:cNvSpPr txBox="1"/>
          <p:nvPr>
            <p:ph type="title"/>
          </p:nvPr>
        </p:nvSpPr>
        <p:spPr>
          <a:xfrm>
            <a:off x="798406" y="539500"/>
            <a:ext cx="7625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4" name="Google Shape;154;p24"/>
          <p:cNvSpPr txBox="1"/>
          <p:nvPr>
            <p:ph idx="1" type="subTitle"/>
          </p:nvPr>
        </p:nvSpPr>
        <p:spPr>
          <a:xfrm>
            <a:off x="1517248" y="1917560"/>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4"/>
          <p:cNvSpPr txBox="1"/>
          <p:nvPr>
            <p:ph idx="2" type="subTitle"/>
          </p:nvPr>
        </p:nvSpPr>
        <p:spPr>
          <a:xfrm>
            <a:off x="5152652" y="1917561"/>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24"/>
          <p:cNvSpPr txBox="1"/>
          <p:nvPr>
            <p:ph idx="3" type="subTitle"/>
          </p:nvPr>
        </p:nvSpPr>
        <p:spPr>
          <a:xfrm>
            <a:off x="1517248" y="3560425"/>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4"/>
          <p:cNvSpPr txBox="1"/>
          <p:nvPr>
            <p:ph idx="4" type="subTitle"/>
          </p:nvPr>
        </p:nvSpPr>
        <p:spPr>
          <a:xfrm>
            <a:off x="5152652" y="3560425"/>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4"/>
          <p:cNvSpPr txBox="1"/>
          <p:nvPr>
            <p:ph idx="5" type="subTitle"/>
          </p:nvPr>
        </p:nvSpPr>
        <p:spPr>
          <a:xfrm>
            <a:off x="1517251" y="1574050"/>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9" name="Google Shape;159;p24"/>
          <p:cNvSpPr txBox="1"/>
          <p:nvPr>
            <p:ph idx="6" type="subTitle"/>
          </p:nvPr>
        </p:nvSpPr>
        <p:spPr>
          <a:xfrm>
            <a:off x="1517251" y="3217014"/>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0" name="Google Shape;160;p24"/>
          <p:cNvSpPr txBox="1"/>
          <p:nvPr>
            <p:ph idx="7" type="subTitle"/>
          </p:nvPr>
        </p:nvSpPr>
        <p:spPr>
          <a:xfrm>
            <a:off x="5152650" y="1574050"/>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1" name="Google Shape;161;p24"/>
          <p:cNvSpPr txBox="1"/>
          <p:nvPr>
            <p:ph idx="8" type="subTitle"/>
          </p:nvPr>
        </p:nvSpPr>
        <p:spPr>
          <a:xfrm>
            <a:off x="5152650" y="3217014"/>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3" name="Shape 163"/>
        <p:cNvGrpSpPr/>
        <p:nvPr/>
      </p:nvGrpSpPr>
      <p:grpSpPr>
        <a:xfrm>
          <a:off x="0" y="0"/>
          <a:ext cx="0" cy="0"/>
          <a:chOff x="0" y="0"/>
          <a:chExt cx="0" cy="0"/>
        </a:xfrm>
      </p:grpSpPr>
      <p:sp>
        <p:nvSpPr>
          <p:cNvPr id="164" name="Google Shape;164;p2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5" name="Google Shape;165;p25"/>
          <p:cNvSpPr txBox="1"/>
          <p:nvPr>
            <p:ph idx="1" type="subTitle"/>
          </p:nvPr>
        </p:nvSpPr>
        <p:spPr>
          <a:xfrm>
            <a:off x="965245" y="2004954"/>
            <a:ext cx="21792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5"/>
          <p:cNvSpPr txBox="1"/>
          <p:nvPr>
            <p:ph idx="2" type="subTitle"/>
          </p:nvPr>
        </p:nvSpPr>
        <p:spPr>
          <a:xfrm>
            <a:off x="3483434" y="2004955"/>
            <a:ext cx="21750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25"/>
          <p:cNvSpPr txBox="1"/>
          <p:nvPr>
            <p:ph idx="3" type="subTitle"/>
          </p:nvPr>
        </p:nvSpPr>
        <p:spPr>
          <a:xfrm>
            <a:off x="965245" y="3655625"/>
            <a:ext cx="21792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5"/>
          <p:cNvSpPr txBox="1"/>
          <p:nvPr>
            <p:ph idx="4" type="subTitle"/>
          </p:nvPr>
        </p:nvSpPr>
        <p:spPr>
          <a:xfrm>
            <a:off x="3483434" y="3655626"/>
            <a:ext cx="21750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25"/>
          <p:cNvSpPr txBox="1"/>
          <p:nvPr>
            <p:ph idx="5" type="subTitle"/>
          </p:nvPr>
        </p:nvSpPr>
        <p:spPr>
          <a:xfrm>
            <a:off x="6003695" y="2004955"/>
            <a:ext cx="21708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5"/>
          <p:cNvSpPr txBox="1"/>
          <p:nvPr>
            <p:ph idx="6" type="subTitle"/>
          </p:nvPr>
        </p:nvSpPr>
        <p:spPr>
          <a:xfrm>
            <a:off x="6003695" y="3655626"/>
            <a:ext cx="21708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 name="Google Shape;171;p25"/>
          <p:cNvSpPr txBox="1"/>
          <p:nvPr>
            <p:ph idx="7" type="subTitle"/>
          </p:nvPr>
        </p:nvSpPr>
        <p:spPr>
          <a:xfrm>
            <a:off x="965251" y="1414625"/>
            <a:ext cx="21792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2" name="Google Shape;172;p25"/>
          <p:cNvSpPr txBox="1"/>
          <p:nvPr>
            <p:ph idx="8" type="subTitle"/>
          </p:nvPr>
        </p:nvSpPr>
        <p:spPr>
          <a:xfrm>
            <a:off x="3485566" y="1414628"/>
            <a:ext cx="21750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3" name="Google Shape;173;p25"/>
          <p:cNvSpPr txBox="1"/>
          <p:nvPr>
            <p:ph idx="9" type="subTitle"/>
          </p:nvPr>
        </p:nvSpPr>
        <p:spPr>
          <a:xfrm>
            <a:off x="6007955" y="1414628"/>
            <a:ext cx="21708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4" name="Google Shape;174;p25"/>
          <p:cNvSpPr txBox="1"/>
          <p:nvPr>
            <p:ph idx="13" type="subTitle"/>
          </p:nvPr>
        </p:nvSpPr>
        <p:spPr>
          <a:xfrm>
            <a:off x="965251" y="3055576"/>
            <a:ext cx="21792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5" name="Google Shape;175;p25"/>
          <p:cNvSpPr txBox="1"/>
          <p:nvPr>
            <p:ph idx="14" type="subTitle"/>
          </p:nvPr>
        </p:nvSpPr>
        <p:spPr>
          <a:xfrm>
            <a:off x="3485565" y="3055577"/>
            <a:ext cx="21750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6" name="Google Shape;176;p25"/>
          <p:cNvSpPr txBox="1"/>
          <p:nvPr>
            <p:ph idx="15" type="subTitle"/>
          </p:nvPr>
        </p:nvSpPr>
        <p:spPr>
          <a:xfrm>
            <a:off x="6007952" y="3055577"/>
            <a:ext cx="21708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7" name="Google Shape;177;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78" name="Shape 178"/>
        <p:cNvGrpSpPr/>
        <p:nvPr/>
      </p:nvGrpSpPr>
      <p:grpSpPr>
        <a:xfrm>
          <a:off x="0" y="0"/>
          <a:ext cx="0" cy="0"/>
          <a:chOff x="0" y="0"/>
          <a:chExt cx="0" cy="0"/>
        </a:xfrm>
      </p:grpSpPr>
      <p:sp>
        <p:nvSpPr>
          <p:cNvPr id="179" name="Google Shape;179;p26"/>
          <p:cNvSpPr txBox="1"/>
          <p:nvPr>
            <p:ph hasCustomPrompt="1" type="title"/>
          </p:nvPr>
        </p:nvSpPr>
        <p:spPr>
          <a:xfrm>
            <a:off x="2310400" y="61162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0" name="Google Shape;180;p26"/>
          <p:cNvSpPr txBox="1"/>
          <p:nvPr>
            <p:ph idx="1" type="subTitle"/>
          </p:nvPr>
        </p:nvSpPr>
        <p:spPr>
          <a:xfrm>
            <a:off x="2310400" y="1452946"/>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1" name="Google Shape;181;p26"/>
          <p:cNvSpPr txBox="1"/>
          <p:nvPr>
            <p:ph hasCustomPrompt="1" idx="2" type="title"/>
          </p:nvPr>
        </p:nvSpPr>
        <p:spPr>
          <a:xfrm>
            <a:off x="2310400" y="196388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2" name="Google Shape;182;p26"/>
          <p:cNvSpPr txBox="1"/>
          <p:nvPr>
            <p:ph idx="3" type="subTitle"/>
          </p:nvPr>
        </p:nvSpPr>
        <p:spPr>
          <a:xfrm>
            <a:off x="2310400" y="2805211"/>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3" name="Google Shape;183;p26"/>
          <p:cNvSpPr txBox="1"/>
          <p:nvPr>
            <p:ph hasCustomPrompt="1" idx="4" type="title"/>
          </p:nvPr>
        </p:nvSpPr>
        <p:spPr>
          <a:xfrm>
            <a:off x="2310400" y="331614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4" name="Google Shape;184;p26"/>
          <p:cNvSpPr txBox="1"/>
          <p:nvPr>
            <p:ph idx="5" type="subTitle"/>
          </p:nvPr>
        </p:nvSpPr>
        <p:spPr>
          <a:xfrm>
            <a:off x="2310400" y="4157475"/>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5" name="Google Shape;185;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86" name="Shape 186"/>
        <p:cNvGrpSpPr/>
        <p:nvPr/>
      </p:nvGrpSpPr>
      <p:grpSpPr>
        <a:xfrm>
          <a:off x="0" y="0"/>
          <a:ext cx="0" cy="0"/>
          <a:chOff x="0" y="0"/>
          <a:chExt cx="0" cy="0"/>
        </a:xfrm>
      </p:grpSpPr>
      <p:sp>
        <p:nvSpPr>
          <p:cNvPr id="187" name="Google Shape;187;p27"/>
          <p:cNvSpPr txBox="1"/>
          <p:nvPr>
            <p:ph hasCustomPrompt="1" type="title"/>
          </p:nvPr>
        </p:nvSpPr>
        <p:spPr>
          <a:xfrm>
            <a:off x="1088175"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8" name="Google Shape;188;p27"/>
          <p:cNvSpPr txBox="1"/>
          <p:nvPr>
            <p:ph idx="1" type="subTitle"/>
          </p:nvPr>
        </p:nvSpPr>
        <p:spPr>
          <a:xfrm>
            <a:off x="720000"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9" name="Google Shape;189;p27"/>
          <p:cNvSpPr txBox="1"/>
          <p:nvPr>
            <p:ph idx="2" type="subTitle"/>
          </p:nvPr>
        </p:nvSpPr>
        <p:spPr>
          <a:xfrm>
            <a:off x="720000"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0" name="Google Shape;190;p27"/>
          <p:cNvSpPr txBox="1"/>
          <p:nvPr>
            <p:ph hasCustomPrompt="1" idx="3" type="title"/>
          </p:nvPr>
        </p:nvSpPr>
        <p:spPr>
          <a:xfrm>
            <a:off x="3788157"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1" name="Google Shape;191;p27"/>
          <p:cNvSpPr txBox="1"/>
          <p:nvPr>
            <p:ph idx="4" type="subTitle"/>
          </p:nvPr>
        </p:nvSpPr>
        <p:spPr>
          <a:xfrm>
            <a:off x="3420057"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2" name="Google Shape;192;p27"/>
          <p:cNvSpPr txBox="1"/>
          <p:nvPr>
            <p:ph idx="5" type="subTitle"/>
          </p:nvPr>
        </p:nvSpPr>
        <p:spPr>
          <a:xfrm>
            <a:off x="3420057"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3" name="Google Shape;193;p27"/>
          <p:cNvSpPr txBox="1"/>
          <p:nvPr>
            <p:ph hasCustomPrompt="1" idx="6" type="title"/>
          </p:nvPr>
        </p:nvSpPr>
        <p:spPr>
          <a:xfrm>
            <a:off x="6488215"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4" name="Google Shape;194;p27"/>
          <p:cNvSpPr txBox="1"/>
          <p:nvPr>
            <p:ph idx="7" type="subTitle"/>
          </p:nvPr>
        </p:nvSpPr>
        <p:spPr>
          <a:xfrm>
            <a:off x="6120115"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5" name="Google Shape;195;p27"/>
          <p:cNvSpPr txBox="1"/>
          <p:nvPr>
            <p:ph idx="8" type="subTitle"/>
          </p:nvPr>
        </p:nvSpPr>
        <p:spPr>
          <a:xfrm>
            <a:off x="6120115"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6" name="Google Shape;196;p27"/>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7" name="Google Shape;19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98" name="Shape 198"/>
        <p:cNvGrpSpPr/>
        <p:nvPr/>
      </p:nvGrpSpPr>
      <p:grpSpPr>
        <a:xfrm>
          <a:off x="0" y="0"/>
          <a:ext cx="0" cy="0"/>
          <a:chOff x="0" y="0"/>
          <a:chExt cx="0" cy="0"/>
        </a:xfrm>
      </p:grpSpPr>
      <p:sp>
        <p:nvSpPr>
          <p:cNvPr id="199" name="Google Shape;199;p28"/>
          <p:cNvSpPr txBox="1"/>
          <p:nvPr>
            <p:ph type="title"/>
          </p:nvPr>
        </p:nvSpPr>
        <p:spPr>
          <a:xfrm>
            <a:off x="2105667" y="691900"/>
            <a:ext cx="49329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0" name="Google Shape;200;p28"/>
          <p:cNvSpPr txBox="1"/>
          <p:nvPr>
            <p:ph idx="1" type="subTitle"/>
          </p:nvPr>
        </p:nvSpPr>
        <p:spPr>
          <a:xfrm>
            <a:off x="2105675" y="1598200"/>
            <a:ext cx="4932900" cy="113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1" name="Google Shape;201;p28"/>
          <p:cNvGrpSpPr/>
          <p:nvPr/>
        </p:nvGrpSpPr>
        <p:grpSpPr>
          <a:xfrm>
            <a:off x="18907" y="348447"/>
            <a:ext cx="9102423" cy="4768600"/>
            <a:chOff x="18907" y="348447"/>
            <a:chExt cx="9102423" cy="4768600"/>
          </a:xfrm>
        </p:grpSpPr>
        <p:sp>
          <p:nvSpPr>
            <p:cNvPr id="202" name="Google Shape;202;p28"/>
            <p:cNvSpPr/>
            <p:nvPr/>
          </p:nvSpPr>
          <p:spPr>
            <a:xfrm>
              <a:off x="18907" y="48062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8810530" y="344906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a:off x="8430782" y="3484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p:nvPr/>
          </p:nvSpPr>
          <p:spPr>
            <a:xfrm>
              <a:off x="398650" y="136758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28"/>
          <p:cNvSpPr txBox="1"/>
          <p:nvPr/>
        </p:nvSpPr>
        <p:spPr>
          <a:xfrm>
            <a:off x="2105650" y="3543350"/>
            <a:ext cx="4932900" cy="575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Albert Sans"/>
                <a:ea typeface="Albert Sans"/>
                <a:cs typeface="Albert Sans"/>
                <a:sym typeface="Albert Sans"/>
              </a:rPr>
              <a:t>CREDITS:</a:t>
            </a:r>
            <a:r>
              <a:rPr lang="en" sz="1200">
                <a:solidFill>
                  <a:schemeClr val="dk1"/>
                </a:solidFill>
                <a:latin typeface="Albert Sans"/>
                <a:ea typeface="Albert Sans"/>
                <a:cs typeface="Albert Sans"/>
                <a:sym typeface="Albert Sans"/>
              </a:rPr>
              <a:t> This presentation template was created by </a:t>
            </a:r>
            <a:r>
              <a:rPr b="1" lang="en" sz="1200" u="sng">
                <a:solidFill>
                  <a:schemeClr val="hlink"/>
                </a:solidFill>
                <a:latin typeface="Albert Sans"/>
                <a:ea typeface="Albert Sans"/>
                <a:cs typeface="Albert Sans"/>
                <a:sym typeface="Albert Sans"/>
                <a:hlinkClick r:id="rId2"/>
              </a:rPr>
              <a:t>Slidesgo</a:t>
            </a:r>
            <a:r>
              <a:rPr lang="en" sz="1200">
                <a:solidFill>
                  <a:schemeClr val="dk1"/>
                </a:solidFill>
                <a:latin typeface="Albert Sans"/>
                <a:ea typeface="Albert Sans"/>
                <a:cs typeface="Albert Sans"/>
                <a:sym typeface="Albert Sans"/>
              </a:rPr>
              <a:t>, and includes icons by </a:t>
            </a:r>
            <a:r>
              <a:rPr b="1" lang="en" sz="1200" u="sng">
                <a:solidFill>
                  <a:schemeClr val="dk1"/>
                </a:solidFill>
                <a:latin typeface="Albert Sans"/>
                <a:ea typeface="Albert Sans"/>
                <a:cs typeface="Albert Sans"/>
                <a:sym typeface="Albert Sans"/>
                <a:hlinkClick r:id="rId3">
                  <a:extLst>
                    <a:ext uri="{A12FA001-AC4F-418D-AE19-62706E023703}">
                      <ahyp:hlinkClr val="tx"/>
                    </a:ext>
                  </a:extLst>
                </a:hlinkClick>
              </a:rPr>
              <a:t>Flaticon</a:t>
            </a:r>
            <a:r>
              <a:rPr lang="en" sz="1200">
                <a:solidFill>
                  <a:schemeClr val="dk1"/>
                </a:solidFill>
                <a:latin typeface="Albert Sans"/>
                <a:ea typeface="Albert Sans"/>
                <a:cs typeface="Albert Sans"/>
                <a:sym typeface="Albert Sans"/>
              </a:rPr>
              <a:t>, and infographics &amp; images by </a:t>
            </a:r>
            <a:r>
              <a:rPr b="1" lang="en" sz="1200" u="sng">
                <a:solidFill>
                  <a:schemeClr val="dk1"/>
                </a:solidFill>
                <a:latin typeface="Albert Sans"/>
                <a:ea typeface="Albert Sans"/>
                <a:cs typeface="Albert Sans"/>
                <a:sym typeface="Albert Sans"/>
                <a:hlinkClick r:id="rId4">
                  <a:extLst>
                    <a:ext uri="{A12FA001-AC4F-418D-AE19-62706E023703}">
                      <ahyp:hlinkClr val="tx"/>
                    </a:ext>
                  </a:extLst>
                </a:hlinkClick>
              </a:rPr>
              <a:t>Freepik</a:t>
            </a:r>
            <a:r>
              <a:rPr lang="en" sz="1200" u="sng">
                <a:solidFill>
                  <a:schemeClr val="dk1"/>
                </a:solidFill>
                <a:latin typeface="Albert Sans"/>
                <a:ea typeface="Albert Sans"/>
                <a:cs typeface="Albert Sans"/>
                <a:sym typeface="Albert Sans"/>
              </a:rPr>
              <a:t> </a:t>
            </a:r>
            <a:endParaRPr b="1" sz="1200" u="sng">
              <a:solidFill>
                <a:schemeClr val="dk1"/>
              </a:solidFill>
              <a:latin typeface="Albert Sans"/>
              <a:ea typeface="Albert Sans"/>
              <a:cs typeface="Albert Sans"/>
              <a:sym typeface="Albert Sans"/>
            </a:endParaRPr>
          </a:p>
        </p:txBody>
      </p:sp>
      <p:sp>
        <p:nvSpPr>
          <p:cNvPr id="207" name="Google Shape;207;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8" name="Shape 208"/>
        <p:cNvGrpSpPr/>
        <p:nvPr/>
      </p:nvGrpSpPr>
      <p:grpSpPr>
        <a:xfrm>
          <a:off x="0" y="0"/>
          <a:ext cx="0" cy="0"/>
          <a:chOff x="0" y="0"/>
          <a:chExt cx="0" cy="0"/>
        </a:xfrm>
      </p:grpSpPr>
      <p:sp>
        <p:nvSpPr>
          <p:cNvPr id="209" name="Google Shape;209;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10" name="Shape 210"/>
        <p:cNvGrpSpPr/>
        <p:nvPr/>
      </p:nvGrpSpPr>
      <p:grpSpPr>
        <a:xfrm>
          <a:off x="0" y="0"/>
          <a:ext cx="0" cy="0"/>
          <a:chOff x="0" y="0"/>
          <a:chExt cx="0" cy="0"/>
        </a:xfrm>
      </p:grpSpPr>
      <p:sp>
        <p:nvSpPr>
          <p:cNvPr id="211" name="Google Shape;21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txBox="1"/>
          <p:nvPr>
            <p:ph type="title"/>
          </p:nvPr>
        </p:nvSpPr>
        <p:spPr>
          <a:xfrm>
            <a:off x="791700" y="525425"/>
            <a:ext cx="67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 name="Google Shape;29;p4"/>
          <p:cNvSpPr txBox="1"/>
          <p:nvPr>
            <p:ph idx="1" type="body"/>
          </p:nvPr>
        </p:nvSpPr>
        <p:spPr>
          <a:xfrm>
            <a:off x="791700" y="1201675"/>
            <a:ext cx="6709200" cy="254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30" name="Google Shape;3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 name="Google Shape;33;p5"/>
          <p:cNvSpPr txBox="1"/>
          <p:nvPr>
            <p:ph idx="1" type="subTitle"/>
          </p:nvPr>
        </p:nvSpPr>
        <p:spPr>
          <a:xfrm>
            <a:off x="5217434" y="3695224"/>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 name="Google Shape;34;p5"/>
          <p:cNvSpPr txBox="1"/>
          <p:nvPr>
            <p:ph idx="2" type="subTitle"/>
          </p:nvPr>
        </p:nvSpPr>
        <p:spPr>
          <a:xfrm>
            <a:off x="1745421" y="3695224"/>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 name="Google Shape;35;p5"/>
          <p:cNvSpPr txBox="1"/>
          <p:nvPr>
            <p:ph idx="3" type="subTitle"/>
          </p:nvPr>
        </p:nvSpPr>
        <p:spPr>
          <a:xfrm>
            <a:off x="5217426" y="3274925"/>
            <a:ext cx="21813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6" name="Google Shape;36;p5"/>
          <p:cNvSpPr txBox="1"/>
          <p:nvPr>
            <p:ph idx="4" type="subTitle"/>
          </p:nvPr>
        </p:nvSpPr>
        <p:spPr>
          <a:xfrm>
            <a:off x="1745225" y="3274925"/>
            <a:ext cx="21813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7" name="Google Shape;37;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 name="Google Shape;4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txBox="1"/>
          <p:nvPr>
            <p:ph type="title"/>
          </p:nvPr>
        </p:nvSpPr>
        <p:spPr>
          <a:xfrm>
            <a:off x="3928350" y="949875"/>
            <a:ext cx="4129800" cy="1024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 name="Google Shape;43;p7"/>
          <p:cNvSpPr txBox="1"/>
          <p:nvPr>
            <p:ph idx="1" type="subTitle"/>
          </p:nvPr>
        </p:nvSpPr>
        <p:spPr>
          <a:xfrm>
            <a:off x="3928350" y="2006350"/>
            <a:ext cx="4129800" cy="2255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44" name="Google Shape;44;p7"/>
          <p:cNvSpPr/>
          <p:nvPr>
            <p:ph idx="2" type="pic"/>
          </p:nvPr>
        </p:nvSpPr>
        <p:spPr>
          <a:xfrm>
            <a:off x="992400" y="949875"/>
            <a:ext cx="2688000" cy="3311400"/>
          </a:xfrm>
          <a:prstGeom prst="rect">
            <a:avLst/>
          </a:prstGeom>
          <a:noFill/>
          <a:ln>
            <a:noFill/>
          </a:ln>
          <a:effectLst>
            <a:outerShdw rotWithShape="0" algn="bl" dir="7560000" dist="142875">
              <a:schemeClr val="dk1">
                <a:alpha val="97000"/>
              </a:schemeClr>
            </a:outerShdw>
          </a:effectLst>
        </p:spPr>
      </p:sp>
      <p:sp>
        <p:nvSpPr>
          <p:cNvPr id="45" name="Google Shape;4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8"/>
          <p:cNvSpPr txBox="1"/>
          <p:nvPr>
            <p:ph type="title"/>
          </p:nvPr>
        </p:nvSpPr>
        <p:spPr>
          <a:xfrm>
            <a:off x="1948500" y="1307100"/>
            <a:ext cx="52470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48" name="Google Shape;48;p8"/>
          <p:cNvGrpSpPr/>
          <p:nvPr/>
        </p:nvGrpSpPr>
        <p:grpSpPr>
          <a:xfrm>
            <a:off x="33846" y="-12"/>
            <a:ext cx="9110159" cy="5120950"/>
            <a:chOff x="33846" y="-12"/>
            <a:chExt cx="9110159" cy="5120950"/>
          </a:xfrm>
        </p:grpSpPr>
        <p:sp>
          <p:nvSpPr>
            <p:cNvPr id="49" name="Google Shape;49;p8"/>
            <p:cNvSpPr/>
            <p:nvPr/>
          </p:nvSpPr>
          <p:spPr>
            <a:xfrm>
              <a:off x="8833205" y="-12"/>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p:nvPr/>
          </p:nvSpPr>
          <p:spPr>
            <a:xfrm>
              <a:off x="33846" y="481013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402418" y="17398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8460914" y="171728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8460918" y="44993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9"/>
          <p:cNvSpPr txBox="1"/>
          <p:nvPr>
            <p:ph type="title"/>
          </p:nvPr>
        </p:nvSpPr>
        <p:spPr>
          <a:xfrm>
            <a:off x="2821494" y="1582288"/>
            <a:ext cx="35010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7" name="Google Shape;57;p9"/>
          <p:cNvSpPr txBox="1"/>
          <p:nvPr>
            <p:ph idx="1" type="subTitle"/>
          </p:nvPr>
        </p:nvSpPr>
        <p:spPr>
          <a:xfrm>
            <a:off x="2821506" y="2667513"/>
            <a:ext cx="3501000" cy="89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8" name="Google Shape;58;p9"/>
          <p:cNvGrpSpPr/>
          <p:nvPr/>
        </p:nvGrpSpPr>
        <p:grpSpPr>
          <a:xfrm>
            <a:off x="7" y="384088"/>
            <a:ext cx="8741573" cy="4375310"/>
            <a:chOff x="7" y="384088"/>
            <a:chExt cx="8741573" cy="4375310"/>
          </a:xfrm>
        </p:grpSpPr>
        <p:sp>
          <p:nvSpPr>
            <p:cNvPr id="59" name="Google Shape;59;p9"/>
            <p:cNvSpPr/>
            <p:nvPr/>
          </p:nvSpPr>
          <p:spPr>
            <a:xfrm>
              <a:off x="402430" y="10579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p:nvPr/>
          </p:nvSpPr>
          <p:spPr>
            <a:xfrm>
              <a:off x="7" y="444859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p:nvPr>
            <p:ph idx="2" type="pic"/>
          </p:nvPr>
        </p:nvSpPr>
        <p:spPr>
          <a:xfrm>
            <a:off x="-25" y="-13725"/>
            <a:ext cx="9144000" cy="5157300"/>
          </a:xfrm>
          <a:prstGeom prst="rect">
            <a:avLst/>
          </a:prstGeom>
          <a:noFill/>
          <a:ln>
            <a:noFill/>
          </a:ln>
        </p:spPr>
      </p:sp>
      <p:sp>
        <p:nvSpPr>
          <p:cNvPr id="65" name="Google Shape;65;p10"/>
          <p:cNvSpPr txBox="1"/>
          <p:nvPr>
            <p:ph type="title"/>
          </p:nvPr>
        </p:nvSpPr>
        <p:spPr>
          <a:xfrm>
            <a:off x="713125" y="3954975"/>
            <a:ext cx="7717800" cy="6321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6" name="Google Shape;66;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1pPr>
            <a:lvl2pPr lvl="1"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2pPr>
            <a:lvl3pPr lvl="2"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3pPr>
            <a:lvl4pPr lvl="3"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4pPr>
            <a:lvl5pPr lvl="4"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5pPr>
            <a:lvl6pPr lvl="5"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6pPr>
            <a:lvl7pPr lvl="6"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7pPr>
            <a:lvl8pPr lvl="7"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8pPr>
            <a:lvl9pPr lvl="8"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indent="-317500" lvl="1" marL="914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indent="-317500" lvl="2" marL="1371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indent="-317500" lvl="3" marL="1828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indent="-317500" lvl="4" marL="22860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indent="-317500" lvl="5" marL="2743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indent="-317500" lvl="6" marL="3200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indent="-317500" lvl="7" marL="3657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indent="-317500" lvl="8" marL="4114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lbert Sans"/>
                <a:ea typeface="Albert Sans"/>
                <a:cs typeface="Albert Sans"/>
                <a:sym typeface="Albert Sans"/>
              </a:defRPr>
            </a:lvl1pPr>
            <a:lvl2pPr lvl="1" algn="r">
              <a:buNone/>
              <a:defRPr sz="1300">
                <a:solidFill>
                  <a:schemeClr val="dk1"/>
                </a:solidFill>
                <a:latin typeface="Albert Sans"/>
                <a:ea typeface="Albert Sans"/>
                <a:cs typeface="Albert Sans"/>
                <a:sym typeface="Albert Sans"/>
              </a:defRPr>
            </a:lvl2pPr>
            <a:lvl3pPr lvl="2" algn="r">
              <a:buNone/>
              <a:defRPr sz="1300">
                <a:solidFill>
                  <a:schemeClr val="dk1"/>
                </a:solidFill>
                <a:latin typeface="Albert Sans"/>
                <a:ea typeface="Albert Sans"/>
                <a:cs typeface="Albert Sans"/>
                <a:sym typeface="Albert Sans"/>
              </a:defRPr>
            </a:lvl3pPr>
            <a:lvl4pPr lvl="3" algn="r">
              <a:buNone/>
              <a:defRPr sz="1300">
                <a:solidFill>
                  <a:schemeClr val="dk1"/>
                </a:solidFill>
                <a:latin typeface="Albert Sans"/>
                <a:ea typeface="Albert Sans"/>
                <a:cs typeface="Albert Sans"/>
                <a:sym typeface="Albert Sans"/>
              </a:defRPr>
            </a:lvl4pPr>
            <a:lvl5pPr lvl="4" algn="r">
              <a:buNone/>
              <a:defRPr sz="1300">
                <a:solidFill>
                  <a:schemeClr val="dk1"/>
                </a:solidFill>
                <a:latin typeface="Albert Sans"/>
                <a:ea typeface="Albert Sans"/>
                <a:cs typeface="Albert Sans"/>
                <a:sym typeface="Albert Sans"/>
              </a:defRPr>
            </a:lvl5pPr>
            <a:lvl6pPr lvl="5" algn="r">
              <a:buNone/>
              <a:defRPr sz="1300">
                <a:solidFill>
                  <a:schemeClr val="dk1"/>
                </a:solidFill>
                <a:latin typeface="Albert Sans"/>
                <a:ea typeface="Albert Sans"/>
                <a:cs typeface="Albert Sans"/>
                <a:sym typeface="Albert Sans"/>
              </a:defRPr>
            </a:lvl6pPr>
            <a:lvl7pPr lvl="6" algn="r">
              <a:buNone/>
              <a:defRPr sz="1300">
                <a:solidFill>
                  <a:schemeClr val="dk1"/>
                </a:solidFill>
                <a:latin typeface="Albert Sans"/>
                <a:ea typeface="Albert Sans"/>
                <a:cs typeface="Albert Sans"/>
                <a:sym typeface="Albert Sans"/>
              </a:defRPr>
            </a:lvl7pPr>
            <a:lvl8pPr lvl="7" algn="r">
              <a:buNone/>
              <a:defRPr sz="1300">
                <a:solidFill>
                  <a:schemeClr val="dk1"/>
                </a:solidFill>
                <a:latin typeface="Albert Sans"/>
                <a:ea typeface="Albert Sans"/>
                <a:cs typeface="Albert Sans"/>
                <a:sym typeface="Albert Sans"/>
              </a:defRPr>
            </a:lvl8pPr>
            <a:lvl9pPr lvl="8" algn="r">
              <a:buNone/>
              <a:defRPr sz="1300">
                <a:solidFill>
                  <a:schemeClr val="dk1"/>
                </a:solidFill>
                <a:latin typeface="Albert Sans"/>
                <a:ea typeface="Albert Sans"/>
                <a:cs typeface="Albert Sans"/>
                <a:sym typeface="Albert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45.gif"/><Relationship Id="rId4" Type="http://schemas.openxmlformats.org/officeDocument/2006/relationships/image" Target="../media/image46.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30.png"/><Relationship Id="rId5"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hyperlink" Target="https://github.com/husseinlopez/icd2023/blob/main/icd8.ipynb" TargetMode="External"/><Relationship Id="rId5" Type="http://schemas.openxmlformats.org/officeDocument/2006/relationships/image" Target="../media/image31.png"/><Relationship Id="rId6" Type="http://schemas.openxmlformats.org/officeDocument/2006/relationships/hyperlink" Target="https://github.com/husseinlopez/icd2024/blob/main/icd21.ipynb"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42.png"/><Relationship Id="rId6"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9.png"/><Relationship Id="rId9" Type="http://schemas.openxmlformats.org/officeDocument/2006/relationships/image" Target="../media/image15.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5.png"/><Relationship Id="rId8" Type="http://schemas.openxmlformats.org/officeDocument/2006/relationships/image" Target="../media/image21.png"/><Relationship Id="rId10"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ctrTitle"/>
          </p:nvPr>
        </p:nvSpPr>
        <p:spPr>
          <a:xfrm>
            <a:off x="1901825" y="961363"/>
            <a:ext cx="5339700" cy="270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Introducción a la Ciencia de Datos</a:t>
            </a:r>
            <a:endParaRPr sz="40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solidFill>
                  <a:schemeClr val="lt2"/>
                </a:solidFill>
              </a:rPr>
              <a:t>Maestría en Ciencias </a:t>
            </a:r>
            <a:br>
              <a:rPr lang="en" sz="2400">
                <a:solidFill>
                  <a:schemeClr val="lt2"/>
                </a:solidFill>
              </a:rPr>
            </a:br>
            <a:r>
              <a:rPr lang="en" sz="2400">
                <a:solidFill>
                  <a:schemeClr val="lt2"/>
                </a:solidFill>
              </a:rPr>
              <a:t>de la Computación</a:t>
            </a:r>
            <a:endParaRPr sz="2400">
              <a:solidFill>
                <a:schemeClr val="lt2"/>
              </a:solidFill>
            </a:endParaRPr>
          </a:p>
        </p:txBody>
      </p:sp>
      <p:sp>
        <p:nvSpPr>
          <p:cNvPr id="217" name="Google Shape;217;p31"/>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1"/>
          <p:cNvSpPr/>
          <p:nvPr/>
        </p:nvSpPr>
        <p:spPr>
          <a:xfrm>
            <a:off x="8119982" y="445387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1"/>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1"/>
          <p:cNvSpPr txBox="1"/>
          <p:nvPr>
            <p:ph idx="1" type="subTitle"/>
          </p:nvPr>
        </p:nvSpPr>
        <p:spPr>
          <a:xfrm>
            <a:off x="1901926" y="3770538"/>
            <a:ext cx="53397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 Irvin Hussein López Nava</a:t>
            </a:r>
            <a:endParaRPr/>
          </a:p>
        </p:txBody>
      </p:sp>
      <p:pic>
        <p:nvPicPr>
          <p:cNvPr id="221" name="Google Shape;221;p31"/>
          <p:cNvPicPr preferRelativeResize="0"/>
          <p:nvPr/>
        </p:nvPicPr>
        <p:blipFill rotWithShape="1">
          <a:blip r:embed="rId3">
            <a:alphaModFix/>
          </a:blip>
          <a:srcRect b="1764" l="0" r="0" t="1270"/>
          <a:stretch/>
        </p:blipFill>
        <p:spPr>
          <a:xfrm>
            <a:off x="7391000" y="348450"/>
            <a:ext cx="1351601" cy="1314626"/>
          </a:xfrm>
          <a:prstGeom prst="rect">
            <a:avLst/>
          </a:prstGeom>
          <a:noFill/>
          <a:ln>
            <a:noFill/>
          </a:ln>
        </p:spPr>
      </p:pic>
      <p:sp>
        <p:nvSpPr>
          <p:cNvPr id="222" name="Google Shape;222;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3" name="Google Shape;223;p31"/>
          <p:cNvPicPr preferRelativeResize="0"/>
          <p:nvPr/>
        </p:nvPicPr>
        <p:blipFill>
          <a:blip r:embed="rId4">
            <a:alphaModFix/>
          </a:blip>
          <a:stretch>
            <a:fillRect/>
          </a:stretch>
        </p:blipFill>
        <p:spPr>
          <a:xfrm>
            <a:off x="406875" y="3475225"/>
            <a:ext cx="1351599" cy="1253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0"/>
          <p:cNvSpPr txBox="1"/>
          <p:nvPr>
            <p:ph type="title"/>
          </p:nvPr>
        </p:nvSpPr>
        <p:spPr>
          <a:xfrm>
            <a:off x="1770600" y="1307100"/>
            <a:ext cx="5602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2"/>
                </a:solidFill>
              </a:rPr>
              <a:t>7</a:t>
            </a:r>
            <a:r>
              <a:rPr lang="en" sz="4800">
                <a:solidFill>
                  <a:schemeClr val="lt2"/>
                </a:solidFill>
              </a:rPr>
              <a:t>.1 </a:t>
            </a:r>
            <a:r>
              <a:rPr lang="en" sz="4800"/>
              <a:t>Dynamic time warping</a:t>
            </a:r>
            <a:endParaRPr sz="2500"/>
          </a:p>
        </p:txBody>
      </p:sp>
      <p:sp>
        <p:nvSpPr>
          <p:cNvPr id="304" name="Google Shape;304;p40"/>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0"/>
          <p:cNvSpPr/>
          <p:nvPr/>
        </p:nvSpPr>
        <p:spPr>
          <a:xfrm>
            <a:off x="2821107" y="64632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0"/>
          <p:cNvSpPr/>
          <p:nvPr/>
        </p:nvSpPr>
        <p:spPr>
          <a:xfrm>
            <a:off x="1440155" y="34266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1"/>
          <p:cNvPicPr preferRelativeResize="0"/>
          <p:nvPr/>
        </p:nvPicPr>
        <p:blipFill>
          <a:blip r:embed="rId3">
            <a:alphaModFix amt="80000"/>
          </a:blip>
          <a:stretch>
            <a:fillRect/>
          </a:stretch>
        </p:blipFill>
        <p:spPr>
          <a:xfrm>
            <a:off x="-271125" y="225"/>
            <a:ext cx="9797142" cy="5143500"/>
          </a:xfrm>
          <a:prstGeom prst="rect">
            <a:avLst/>
          </a:prstGeom>
          <a:noFill/>
          <a:ln>
            <a:noFill/>
          </a:ln>
        </p:spPr>
      </p:pic>
      <p:sp>
        <p:nvSpPr>
          <p:cNvPr id="313" name="Google Shape;313;p41"/>
          <p:cNvSpPr txBox="1"/>
          <p:nvPr/>
        </p:nvSpPr>
        <p:spPr>
          <a:xfrm>
            <a:off x="0" y="1094100"/>
            <a:ext cx="8088000" cy="2955300"/>
          </a:xfrm>
          <a:prstGeom prst="rect">
            <a:avLst/>
          </a:prstGeom>
          <a:noFill/>
          <a:ln>
            <a:noFill/>
          </a:ln>
          <a:effectLst>
            <a:outerShdw blurRad="57150" rotWithShape="0" algn="bl" dir="5400000" dist="47625">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5000">
                <a:solidFill>
                  <a:srgbClr val="00C3B1"/>
                </a:solidFill>
                <a:latin typeface="Albert Sans"/>
                <a:ea typeface="Albert Sans"/>
                <a:cs typeface="Albert Sans"/>
                <a:sym typeface="Albert Sans"/>
              </a:rPr>
              <a:t>¿</a:t>
            </a:r>
            <a:r>
              <a:rPr b="1" lang="en" sz="6000">
                <a:solidFill>
                  <a:schemeClr val="lt1"/>
                </a:solidFill>
                <a:latin typeface="Albert Sans"/>
                <a:ea typeface="Albert Sans"/>
                <a:cs typeface="Albert Sans"/>
                <a:sym typeface="Albert Sans"/>
              </a:rPr>
              <a:t>Qué</a:t>
            </a:r>
            <a:r>
              <a:rPr b="1" lang="en" sz="5000">
                <a:solidFill>
                  <a:schemeClr val="lt1"/>
                </a:solidFill>
                <a:latin typeface="Albert Sans"/>
                <a:ea typeface="Albert Sans"/>
                <a:cs typeface="Albert Sans"/>
                <a:sym typeface="Albert Sans"/>
              </a:rPr>
              <a:t> </a:t>
            </a:r>
            <a:r>
              <a:rPr b="1" lang="en" sz="5000">
                <a:solidFill>
                  <a:schemeClr val="accent3"/>
                </a:solidFill>
                <a:latin typeface="Albert Sans"/>
                <a:ea typeface="Albert Sans"/>
                <a:cs typeface="Albert Sans"/>
                <a:sym typeface="Albert Sans"/>
              </a:rPr>
              <a:t>e</a:t>
            </a:r>
            <a:r>
              <a:rPr b="1" lang="en" sz="5000">
                <a:solidFill>
                  <a:schemeClr val="accent3"/>
                </a:solidFill>
                <a:latin typeface="Albert Sans"/>
                <a:ea typeface="Albert Sans"/>
                <a:cs typeface="Albert Sans"/>
                <a:sym typeface="Albert Sans"/>
              </a:rPr>
              <a:t>s </a:t>
            </a:r>
            <a:r>
              <a:rPr b="1" lang="en" sz="5000">
                <a:solidFill>
                  <a:schemeClr val="accent3"/>
                </a:solidFill>
                <a:latin typeface="Albert Sans"/>
                <a:ea typeface="Albert Sans"/>
                <a:cs typeface="Albert Sans"/>
                <a:sym typeface="Albert Sans"/>
              </a:rPr>
              <a:t>e</a:t>
            </a:r>
            <a:r>
              <a:rPr b="1" lang="en" sz="5000">
                <a:solidFill>
                  <a:schemeClr val="accent3"/>
                </a:solidFill>
                <a:latin typeface="Albert Sans"/>
                <a:ea typeface="Albert Sans"/>
                <a:cs typeface="Albert Sans"/>
                <a:sym typeface="Albert Sans"/>
              </a:rPr>
              <a:t>l </a:t>
            </a:r>
            <a:endParaRPr b="1" sz="5000">
              <a:solidFill>
                <a:schemeClr val="accent3"/>
              </a:solidFill>
              <a:latin typeface="Albert Sans"/>
              <a:ea typeface="Albert Sans"/>
              <a:cs typeface="Albert Sans"/>
              <a:sym typeface="Albert Sans"/>
            </a:endParaRPr>
          </a:p>
          <a:p>
            <a:pPr indent="0" lvl="0" marL="0" rtl="0" algn="l">
              <a:spcBef>
                <a:spcPts val="0"/>
              </a:spcBef>
              <a:spcAft>
                <a:spcPts val="0"/>
              </a:spcAft>
              <a:buNone/>
            </a:pPr>
            <a:r>
              <a:rPr b="1" lang="en" sz="5000">
                <a:solidFill>
                  <a:schemeClr val="accent2"/>
                </a:solidFill>
                <a:latin typeface="Albert Sans"/>
                <a:ea typeface="Albert Sans"/>
                <a:cs typeface="Albert Sans"/>
                <a:sym typeface="Albert Sans"/>
              </a:rPr>
              <a:t>     </a:t>
            </a:r>
            <a:r>
              <a:rPr b="1" lang="en" sz="5800">
                <a:solidFill>
                  <a:schemeClr val="accent2"/>
                </a:solidFill>
                <a:latin typeface="Albert Sans"/>
                <a:ea typeface="Albert Sans"/>
                <a:cs typeface="Albert Sans"/>
                <a:sym typeface="Albert Sans"/>
              </a:rPr>
              <a:t>Alineamiento</a:t>
            </a:r>
            <a:r>
              <a:rPr b="1" lang="en" sz="6000">
                <a:solidFill>
                  <a:schemeClr val="accent2"/>
                </a:solidFill>
                <a:latin typeface="Albert Sans"/>
                <a:ea typeface="Albert Sans"/>
                <a:cs typeface="Albert Sans"/>
                <a:sym typeface="Albert Sans"/>
              </a:rPr>
              <a:t> </a:t>
            </a:r>
            <a:r>
              <a:rPr b="1" lang="en" sz="6000">
                <a:solidFill>
                  <a:schemeClr val="accent2"/>
                </a:solidFill>
                <a:latin typeface="Albert Sans"/>
                <a:ea typeface="Albert Sans"/>
                <a:cs typeface="Albert Sans"/>
                <a:sym typeface="Albert Sans"/>
              </a:rPr>
              <a:t>dinámico </a:t>
            </a:r>
            <a:r>
              <a:rPr b="1" lang="en" sz="4800">
                <a:solidFill>
                  <a:schemeClr val="accent3"/>
                </a:solidFill>
                <a:latin typeface="Albert Sans"/>
                <a:ea typeface="Albert Sans"/>
                <a:cs typeface="Albert Sans"/>
                <a:sym typeface="Albert Sans"/>
              </a:rPr>
              <a:t>del</a:t>
            </a:r>
            <a:r>
              <a:rPr b="1" lang="en" sz="6000">
                <a:solidFill>
                  <a:schemeClr val="accent2"/>
                </a:solidFill>
                <a:latin typeface="Albert Sans"/>
                <a:ea typeface="Albert Sans"/>
                <a:cs typeface="Albert Sans"/>
                <a:sym typeface="Albert Sans"/>
              </a:rPr>
              <a:t> tiempo</a:t>
            </a:r>
            <a:r>
              <a:rPr b="1" lang="en" sz="5000">
                <a:solidFill>
                  <a:srgbClr val="00C3B1"/>
                </a:solidFill>
                <a:latin typeface="Albert Sans"/>
                <a:ea typeface="Albert Sans"/>
                <a:cs typeface="Albert Sans"/>
                <a:sym typeface="Albert Sans"/>
              </a:rPr>
              <a:t>?</a:t>
            </a:r>
            <a:endParaRPr b="1" sz="5000">
              <a:solidFill>
                <a:srgbClr val="00C3B1"/>
              </a:solidFill>
              <a:latin typeface="Albert Sans"/>
              <a:ea typeface="Albert Sans"/>
              <a:cs typeface="Albert Sans"/>
              <a:sym typeface="Albert Sans"/>
            </a:endParaRPr>
          </a:p>
        </p:txBody>
      </p:sp>
      <p:sp>
        <p:nvSpPr>
          <p:cNvPr id="314" name="Google Shape;314;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2"/>
          <p:cNvSpPr txBox="1"/>
          <p:nvPr>
            <p:ph idx="2" type="subTitle"/>
          </p:nvPr>
        </p:nvSpPr>
        <p:spPr>
          <a:xfrm>
            <a:off x="3413225" y="2004950"/>
            <a:ext cx="23109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 algoritmo para medir la similitud entre dos secuencias temporales, que pueden variar en velocidad. </a:t>
            </a:r>
            <a:br>
              <a:rPr lang="en" sz="1200"/>
            </a:br>
            <a:r>
              <a:rPr lang="en" sz="1100"/>
              <a:t>Se podrían detectar similitudes al caminar, incluso si una persona camina más rápido que otra, o si hubo aceleraciones y desaceleraciones durante una observación.</a:t>
            </a:r>
            <a:endParaRPr sz="1100"/>
          </a:p>
        </p:txBody>
      </p:sp>
      <p:sp>
        <p:nvSpPr>
          <p:cNvPr id="320" name="Google Shape;320;p42"/>
          <p:cNvSpPr txBox="1"/>
          <p:nvPr>
            <p:ph idx="5" type="subTitle"/>
          </p:nvPr>
        </p:nvSpPr>
        <p:spPr>
          <a:xfrm>
            <a:off x="6156095" y="2004955"/>
            <a:ext cx="23775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 algoritmo de aprendizaje no supervisado que se utiliza para comparar dos secuencias temporales. Permite que las secuencias de diferentes longitudes se alineen de manera óptima, incluso si las secuencias tienen diferentes velocidades o ritmos.</a:t>
            </a:r>
            <a:endParaRPr sz="1200"/>
          </a:p>
        </p:txBody>
      </p:sp>
      <p:sp>
        <p:nvSpPr>
          <p:cNvPr id="321" name="Google Shape;321;p42"/>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Definiciones</a:t>
            </a:r>
            <a:endParaRPr/>
          </a:p>
        </p:txBody>
      </p:sp>
      <p:sp>
        <p:nvSpPr>
          <p:cNvPr id="322" name="Google Shape;322;p42"/>
          <p:cNvSpPr txBox="1"/>
          <p:nvPr>
            <p:ph idx="1" type="subTitle"/>
          </p:nvPr>
        </p:nvSpPr>
        <p:spPr>
          <a:xfrm>
            <a:off x="812845" y="2004954"/>
            <a:ext cx="23775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una técnica utilizada en el procesamiento de señales, reconocimiento de patrones y minería de datos para comparar y alinear secuencias temporales o series de tiempo que pueden variar en velocidad y duración.</a:t>
            </a:r>
            <a:endParaRPr sz="1200"/>
          </a:p>
        </p:txBody>
      </p:sp>
      <p:sp>
        <p:nvSpPr>
          <p:cNvPr id="323" name="Google Shape;323;p42"/>
          <p:cNvSpPr txBox="1"/>
          <p:nvPr>
            <p:ph idx="7" type="subTitle"/>
          </p:nvPr>
        </p:nvSpPr>
        <p:spPr>
          <a:xfrm>
            <a:off x="812851" y="1262225"/>
            <a:ext cx="21792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ChatGPT</a:t>
            </a:r>
            <a:endParaRPr>
              <a:solidFill>
                <a:schemeClr val="dk2"/>
              </a:solidFill>
            </a:endParaRPr>
          </a:p>
        </p:txBody>
      </p:sp>
      <p:sp>
        <p:nvSpPr>
          <p:cNvPr id="324" name="Google Shape;324;p42"/>
          <p:cNvSpPr txBox="1"/>
          <p:nvPr>
            <p:ph idx="8" type="subTitle"/>
          </p:nvPr>
        </p:nvSpPr>
        <p:spPr>
          <a:xfrm>
            <a:off x="3488691" y="1262228"/>
            <a:ext cx="21750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Wikipedia</a:t>
            </a:r>
            <a:endParaRPr>
              <a:solidFill>
                <a:schemeClr val="dk2"/>
              </a:solidFill>
            </a:endParaRPr>
          </a:p>
        </p:txBody>
      </p:sp>
      <p:sp>
        <p:nvSpPr>
          <p:cNvPr id="325" name="Google Shape;325;p42"/>
          <p:cNvSpPr txBox="1"/>
          <p:nvPr>
            <p:ph idx="9" type="subTitle"/>
          </p:nvPr>
        </p:nvSpPr>
        <p:spPr>
          <a:xfrm>
            <a:off x="6160355" y="1262228"/>
            <a:ext cx="21708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Gemini</a:t>
            </a:r>
            <a:endParaRPr>
              <a:solidFill>
                <a:schemeClr val="dk2"/>
              </a:solidFill>
            </a:endParaRPr>
          </a:p>
        </p:txBody>
      </p:sp>
      <p:sp>
        <p:nvSpPr>
          <p:cNvPr id="326" name="Google Shape;326;p42"/>
          <p:cNvSpPr txBox="1"/>
          <p:nvPr/>
        </p:nvSpPr>
        <p:spPr>
          <a:xfrm>
            <a:off x="6090300" y="4422300"/>
            <a:ext cx="2310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https://gemini.google.com/</a:t>
            </a:r>
            <a:endParaRPr sz="1000">
              <a:solidFill>
                <a:srgbClr val="00C3B1"/>
              </a:solidFill>
            </a:endParaRPr>
          </a:p>
        </p:txBody>
      </p:sp>
      <p:sp>
        <p:nvSpPr>
          <p:cNvPr id="327" name="Google Shape;327;p42"/>
          <p:cNvSpPr txBox="1"/>
          <p:nvPr/>
        </p:nvSpPr>
        <p:spPr>
          <a:xfrm>
            <a:off x="3656125" y="4422300"/>
            <a:ext cx="1833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https://en.wikipedia.org/wiki/Dynamic_time_warping</a:t>
            </a:r>
            <a:endParaRPr sz="1000">
              <a:solidFill>
                <a:srgbClr val="00C3B1"/>
              </a:solidFill>
            </a:endParaRPr>
          </a:p>
        </p:txBody>
      </p:sp>
      <p:sp>
        <p:nvSpPr>
          <p:cNvPr id="328" name="Google Shape;328;p42"/>
          <p:cNvSpPr txBox="1"/>
          <p:nvPr/>
        </p:nvSpPr>
        <p:spPr>
          <a:xfrm>
            <a:off x="985500" y="4422300"/>
            <a:ext cx="1833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https://chat.openai.com/</a:t>
            </a:r>
            <a:endParaRPr sz="1000">
              <a:solidFill>
                <a:srgbClr val="00C3B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4" name="Google Shape;334;p4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¿Qué es DTW?</a:t>
            </a:r>
            <a:endParaRPr b="1" sz="3000">
              <a:solidFill>
                <a:srgbClr val="112158"/>
              </a:solidFill>
              <a:latin typeface="Epilogue"/>
              <a:ea typeface="Epilogue"/>
              <a:cs typeface="Epilogue"/>
              <a:sym typeface="Epilogue"/>
            </a:endParaRPr>
          </a:p>
        </p:txBody>
      </p:sp>
      <p:sp>
        <p:nvSpPr>
          <p:cNvPr id="335" name="Google Shape;335;p43"/>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 algoritmo de Deformación Temporal Dinámica (DTW) proporciona una mayor robustez al cálculo de</a:t>
            </a:r>
            <a:r>
              <a:rPr b="1" lang="en" sz="1600">
                <a:solidFill>
                  <a:schemeClr val="dk1"/>
                </a:solidFill>
                <a:latin typeface="Albert Sans"/>
                <a:ea typeface="Albert Sans"/>
                <a:cs typeface="Albert Sans"/>
                <a:sym typeface="Albert Sans"/>
              </a:rPr>
              <a:t> similitud</a:t>
            </a:r>
            <a:r>
              <a:rPr lang="en" sz="1600">
                <a:solidFill>
                  <a:schemeClr val="dk1"/>
                </a:solidFill>
                <a:latin typeface="Albert Sans"/>
                <a:ea typeface="Albert Sans"/>
                <a:cs typeface="Albert Sans"/>
                <a:sym typeface="Albert Sans"/>
              </a:rPr>
              <a:t> entre series temporales.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Este método permite comparar series temporales de diferente longitud, ya que reemplaza la comparación punto a punto utilizada en la distancia euclidiana por una comparación </a:t>
            </a:r>
            <a:r>
              <a:rPr b="1" lang="en" sz="1600">
                <a:solidFill>
                  <a:schemeClr val="lt2"/>
                </a:solidFill>
                <a:latin typeface="Albert Sans"/>
                <a:ea typeface="Albert Sans"/>
                <a:cs typeface="Albert Sans"/>
                <a:sym typeface="Albert Sans"/>
              </a:rPr>
              <a:t>muchos-a-uno</a:t>
            </a:r>
            <a:r>
              <a:rPr lang="en" sz="1600">
                <a:solidFill>
                  <a:schemeClr val="dk1"/>
                </a:solidFill>
                <a:latin typeface="Albert Sans"/>
                <a:ea typeface="Albert Sans"/>
                <a:cs typeface="Albert Sans"/>
                <a:sym typeface="Albert Sans"/>
              </a:rPr>
              <a:t> (y viceversa).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 principal característica de esta</a:t>
            </a:r>
            <a:r>
              <a:rPr b="1" lang="en" sz="1600">
                <a:solidFill>
                  <a:schemeClr val="dk2"/>
                </a:solidFill>
                <a:latin typeface="Albert Sans"/>
                <a:ea typeface="Albert Sans"/>
                <a:cs typeface="Albert Sans"/>
                <a:sym typeface="Albert Sans"/>
              </a:rPr>
              <a:t> medida de distancia </a:t>
            </a:r>
            <a:r>
              <a:rPr lang="en" sz="1600">
                <a:solidFill>
                  <a:schemeClr val="dk1"/>
                </a:solidFill>
                <a:latin typeface="Albert Sans"/>
                <a:ea typeface="Albert Sans"/>
                <a:cs typeface="Albert Sans"/>
                <a:sym typeface="Albert Sans"/>
              </a:rPr>
              <a:t>es que permite reconocer formas similares, incluso si presentan transformaciones de señal, como desplazamientos y/o escalamientos.</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1" name="Google Shape;341;p4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Ejemplo de DTW</a:t>
            </a:r>
            <a:endParaRPr b="1" sz="3000">
              <a:solidFill>
                <a:srgbClr val="112158"/>
              </a:solidFill>
              <a:latin typeface="Epilogue"/>
              <a:ea typeface="Epilogue"/>
              <a:cs typeface="Epilogue"/>
              <a:sym typeface="Epilogue"/>
            </a:endParaRPr>
          </a:p>
        </p:txBody>
      </p:sp>
      <p:sp>
        <p:nvSpPr>
          <p:cNvPr id="342" name="Google Shape;342;p44"/>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dk1"/>
                </a:solidFill>
                <a:latin typeface="Albert Sans"/>
                <a:ea typeface="Albert Sans"/>
                <a:cs typeface="Albert Sans"/>
                <a:sym typeface="Albert Sans"/>
              </a:rPr>
              <a:t>Este algoritmo proporciona mediciones de distancia intuitivas entre señales al ignorar los cambios globales y locales en la dimensión del tiempo.</a:t>
            </a:r>
            <a:endParaRPr sz="1500">
              <a:solidFill>
                <a:schemeClr val="dk1"/>
              </a:solidFill>
              <a:latin typeface="Albert Sans"/>
              <a:ea typeface="Albert Sans"/>
              <a:cs typeface="Albert Sans"/>
              <a:sym typeface="Albert Sans"/>
            </a:endParaRPr>
          </a:p>
        </p:txBody>
      </p:sp>
      <p:pic>
        <p:nvPicPr>
          <p:cNvPr id="343" name="Google Shape;343;p44"/>
          <p:cNvPicPr preferRelativeResize="0"/>
          <p:nvPr/>
        </p:nvPicPr>
        <p:blipFill>
          <a:blip r:embed="rId3">
            <a:alphaModFix/>
          </a:blip>
          <a:stretch>
            <a:fillRect/>
          </a:stretch>
        </p:blipFill>
        <p:spPr>
          <a:xfrm>
            <a:off x="2290099" y="2176100"/>
            <a:ext cx="4563800" cy="2759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9" name="Google Shape;349;p4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DTW vs Distancia Euclidiana</a:t>
            </a:r>
            <a:endParaRPr b="1" sz="3000">
              <a:solidFill>
                <a:srgbClr val="112158"/>
              </a:solidFill>
              <a:latin typeface="Epilogue"/>
              <a:ea typeface="Epilogue"/>
              <a:cs typeface="Epilogue"/>
              <a:sym typeface="Epilogue"/>
            </a:endParaRPr>
          </a:p>
        </p:txBody>
      </p:sp>
      <p:pic>
        <p:nvPicPr>
          <p:cNvPr id="350" name="Google Shape;350;p45"/>
          <p:cNvPicPr preferRelativeResize="0"/>
          <p:nvPr/>
        </p:nvPicPr>
        <p:blipFill>
          <a:blip r:embed="rId3">
            <a:alphaModFix/>
          </a:blip>
          <a:stretch>
            <a:fillRect/>
          </a:stretch>
        </p:blipFill>
        <p:spPr>
          <a:xfrm>
            <a:off x="2514600" y="1406562"/>
            <a:ext cx="4114801" cy="3343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6" name="Google Shape;356;p4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Matriz de distancia</a:t>
            </a:r>
            <a:endParaRPr b="1" sz="3000">
              <a:solidFill>
                <a:srgbClr val="112158"/>
              </a:solidFill>
              <a:latin typeface="Epilogue"/>
              <a:ea typeface="Epilogue"/>
              <a:cs typeface="Epilogue"/>
              <a:sym typeface="Epilogue"/>
            </a:endParaRPr>
          </a:p>
        </p:txBody>
      </p:sp>
      <p:sp>
        <p:nvSpPr>
          <p:cNvPr id="357" name="Google Shape;357;p46"/>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Dadas dos series de tiempo </a:t>
            </a:r>
            <a:r>
              <a:rPr i="1" lang="en" sz="1600">
                <a:solidFill>
                  <a:schemeClr val="dk1"/>
                </a:solidFill>
                <a:latin typeface="Times New Roman"/>
                <a:ea typeface="Times New Roman"/>
                <a:cs typeface="Times New Roman"/>
                <a:sym typeface="Times New Roman"/>
              </a:rPr>
              <a:t>𝑇 = {𝑡</a:t>
            </a:r>
            <a:r>
              <a:rPr baseline="-25000" i="1" lang="en" sz="1600">
                <a:solidFill>
                  <a:schemeClr val="dk1"/>
                </a:solidFill>
                <a:latin typeface="Times New Roman"/>
                <a:ea typeface="Times New Roman"/>
                <a:cs typeface="Times New Roman"/>
                <a:sym typeface="Times New Roman"/>
              </a:rPr>
              <a:t>1</a:t>
            </a:r>
            <a:r>
              <a:rPr i="1" lang="en" sz="1600">
                <a:solidFill>
                  <a:schemeClr val="dk1"/>
                </a:solidFill>
                <a:latin typeface="Times New Roman"/>
                <a:ea typeface="Times New Roman"/>
                <a:cs typeface="Times New Roman"/>
                <a:sym typeface="Times New Roman"/>
              </a:rPr>
              <a:t>, 𝑡</a:t>
            </a:r>
            <a:r>
              <a:rPr baseline="-25000" i="1" lang="en" sz="1600">
                <a:solidFill>
                  <a:schemeClr val="dk1"/>
                </a:solidFill>
                <a:latin typeface="Times New Roman"/>
                <a:ea typeface="Times New Roman"/>
                <a:cs typeface="Times New Roman"/>
                <a:sym typeface="Times New Roman"/>
              </a:rPr>
              <a:t>2</a:t>
            </a:r>
            <a:r>
              <a:rPr i="1" lang="en" sz="1600">
                <a:solidFill>
                  <a:schemeClr val="dk1"/>
                </a:solidFill>
                <a:latin typeface="Times New Roman"/>
                <a:ea typeface="Times New Roman"/>
                <a:cs typeface="Times New Roman"/>
                <a:sym typeface="Times New Roman"/>
              </a:rPr>
              <a:t>, …, 𝑡</a:t>
            </a:r>
            <a:r>
              <a:rPr baseline="-25000" i="1" lang="en" sz="1600">
                <a:solidFill>
                  <a:schemeClr val="dk1"/>
                </a:solidFill>
                <a:latin typeface="Times New Roman"/>
                <a:ea typeface="Times New Roman"/>
                <a:cs typeface="Times New Roman"/>
                <a:sym typeface="Times New Roman"/>
              </a:rPr>
              <a:t>𝑛</a:t>
            </a:r>
            <a:r>
              <a:rPr i="1" lang="en" sz="1600">
                <a:solidFill>
                  <a:schemeClr val="dk1"/>
                </a:solidFill>
                <a:latin typeface="Times New Roman"/>
                <a:ea typeface="Times New Roman"/>
                <a:cs typeface="Times New Roman"/>
                <a:sym typeface="Times New Roman"/>
              </a:rPr>
              <a:t>}</a:t>
            </a:r>
            <a:r>
              <a:rPr lang="en" sz="1600">
                <a:solidFill>
                  <a:schemeClr val="dk1"/>
                </a:solidFill>
                <a:latin typeface="Albert Sans"/>
                <a:ea typeface="Albert Sans"/>
                <a:cs typeface="Albert Sans"/>
                <a:sym typeface="Albert Sans"/>
              </a:rPr>
              <a:t> y </a:t>
            </a:r>
            <a:r>
              <a:rPr i="1" lang="en" sz="1600">
                <a:solidFill>
                  <a:schemeClr val="dk1"/>
                </a:solidFill>
                <a:latin typeface="Times New Roman"/>
                <a:ea typeface="Times New Roman"/>
                <a:cs typeface="Times New Roman"/>
                <a:sym typeface="Times New Roman"/>
              </a:rPr>
              <a:t>𝑆 = {𝑠</a:t>
            </a:r>
            <a:r>
              <a:rPr baseline="-25000" i="1" lang="en" sz="1600">
                <a:solidFill>
                  <a:schemeClr val="dk1"/>
                </a:solidFill>
                <a:latin typeface="Times New Roman"/>
                <a:ea typeface="Times New Roman"/>
                <a:cs typeface="Times New Roman"/>
                <a:sym typeface="Times New Roman"/>
              </a:rPr>
              <a:t>1</a:t>
            </a:r>
            <a:r>
              <a:rPr i="1" lang="en" sz="1600">
                <a:solidFill>
                  <a:schemeClr val="dk1"/>
                </a:solidFill>
                <a:latin typeface="Times New Roman"/>
                <a:ea typeface="Times New Roman"/>
                <a:cs typeface="Times New Roman"/>
                <a:sym typeface="Times New Roman"/>
              </a:rPr>
              <a:t>, 𝑠</a:t>
            </a:r>
            <a:r>
              <a:rPr baseline="-25000" i="1" lang="en" sz="1600">
                <a:solidFill>
                  <a:schemeClr val="dk1"/>
                </a:solidFill>
                <a:latin typeface="Times New Roman"/>
                <a:ea typeface="Times New Roman"/>
                <a:cs typeface="Times New Roman"/>
                <a:sym typeface="Times New Roman"/>
              </a:rPr>
              <a:t>2</a:t>
            </a:r>
            <a:r>
              <a:rPr i="1" lang="en" sz="1600">
                <a:solidFill>
                  <a:schemeClr val="dk1"/>
                </a:solidFill>
                <a:latin typeface="Times New Roman"/>
                <a:ea typeface="Times New Roman"/>
                <a:cs typeface="Times New Roman"/>
                <a:sym typeface="Times New Roman"/>
              </a:rPr>
              <a:t>, …, 𝑠</a:t>
            </a:r>
            <a:r>
              <a:rPr baseline="-25000" i="1" lang="en" sz="1600">
                <a:solidFill>
                  <a:schemeClr val="dk1"/>
                </a:solidFill>
                <a:latin typeface="Times New Roman"/>
                <a:ea typeface="Times New Roman"/>
                <a:cs typeface="Times New Roman"/>
                <a:sym typeface="Times New Roman"/>
              </a:rPr>
              <a:t>𝑚</a:t>
            </a:r>
            <a:r>
              <a:rPr i="1" lang="en" sz="1600">
                <a:solidFill>
                  <a:schemeClr val="dk1"/>
                </a:solidFill>
                <a:latin typeface="Times New Roman"/>
                <a:ea typeface="Times New Roman"/>
                <a:cs typeface="Times New Roman"/>
                <a:sym typeface="Times New Roman"/>
              </a:rPr>
              <a:t>}</a:t>
            </a:r>
            <a:r>
              <a:rPr lang="en" sz="1600">
                <a:solidFill>
                  <a:schemeClr val="dk1"/>
                </a:solidFill>
                <a:latin typeface="Albert Sans"/>
                <a:ea typeface="Albert Sans"/>
                <a:cs typeface="Albert Sans"/>
                <a:sym typeface="Albert Sans"/>
              </a:rPr>
              <a:t> </a:t>
            </a:r>
            <a:r>
              <a:rPr lang="en" sz="1600">
                <a:solidFill>
                  <a:schemeClr val="dk1"/>
                </a:solidFill>
                <a:latin typeface="Albert Sans"/>
                <a:ea typeface="Albert Sans"/>
                <a:cs typeface="Albert Sans"/>
                <a:sym typeface="Albert Sans"/>
              </a:rPr>
              <a:t>de longitud 𝑛 y 𝑚, respectivamente, un alineamiento del método DTW usa la información contenida en una matriz de distancia </a:t>
            </a:r>
            <a:r>
              <a:rPr lang="en" sz="1600">
                <a:solidFill>
                  <a:schemeClr val="dk1"/>
                </a:solidFill>
                <a:latin typeface="Times New Roman"/>
                <a:ea typeface="Times New Roman"/>
                <a:cs typeface="Times New Roman"/>
                <a:sym typeface="Times New Roman"/>
              </a:rPr>
              <a:t>𝑛×𝑚</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donde </a:t>
            </a:r>
            <a:r>
              <a:rPr i="1" lang="en" sz="1500">
                <a:solidFill>
                  <a:schemeClr val="dk1"/>
                </a:solidFill>
                <a:latin typeface="Times New Roman"/>
                <a:ea typeface="Times New Roman"/>
                <a:cs typeface="Times New Roman"/>
                <a:sym typeface="Times New Roman"/>
              </a:rPr>
              <a:t>distMatrix(i, j)</a:t>
            </a:r>
            <a:r>
              <a:rPr lang="en" sz="1500">
                <a:solidFill>
                  <a:schemeClr val="dk1"/>
                </a:solidFill>
                <a:latin typeface="Albert Sans"/>
                <a:ea typeface="Albert Sans"/>
                <a:cs typeface="Albert Sans"/>
                <a:sym typeface="Albert Sans"/>
              </a:rPr>
              <a:t> corresponde a la distancia del </a:t>
            </a:r>
            <a:r>
              <a:rPr i="1" lang="en" sz="1500">
                <a:solidFill>
                  <a:schemeClr val="dk1"/>
                </a:solidFill>
                <a:latin typeface="Times New Roman"/>
                <a:ea typeface="Times New Roman"/>
                <a:cs typeface="Times New Roman"/>
                <a:sym typeface="Times New Roman"/>
              </a:rPr>
              <a:t>i</a:t>
            </a:r>
            <a:r>
              <a:rPr lang="en" sz="1500">
                <a:solidFill>
                  <a:schemeClr val="dk1"/>
                </a:solidFill>
                <a:latin typeface="Albert Sans"/>
                <a:ea typeface="Albert Sans"/>
                <a:cs typeface="Albert Sans"/>
                <a:sym typeface="Albert Sans"/>
              </a:rPr>
              <a:t>-ésimo punto de </a:t>
            </a:r>
            <a:r>
              <a:rPr lang="en" sz="1500">
                <a:solidFill>
                  <a:schemeClr val="dk1"/>
                </a:solidFill>
                <a:latin typeface="Times New Roman"/>
                <a:ea typeface="Times New Roman"/>
                <a:cs typeface="Times New Roman"/>
                <a:sym typeface="Times New Roman"/>
              </a:rPr>
              <a:t>𝑇</a:t>
            </a:r>
            <a:r>
              <a:rPr lang="en" sz="1500">
                <a:solidFill>
                  <a:schemeClr val="dk1"/>
                </a:solidFill>
                <a:latin typeface="Albert Sans"/>
                <a:ea typeface="Albert Sans"/>
                <a:cs typeface="Albert Sans"/>
                <a:sym typeface="Albert Sans"/>
              </a:rPr>
              <a:t> y el </a:t>
            </a:r>
            <a:r>
              <a:rPr i="1" lang="en" sz="1500">
                <a:solidFill>
                  <a:schemeClr val="dk1"/>
                </a:solidFill>
                <a:latin typeface="Times New Roman"/>
                <a:ea typeface="Times New Roman"/>
                <a:cs typeface="Times New Roman"/>
                <a:sym typeface="Times New Roman"/>
              </a:rPr>
              <a:t>j</a:t>
            </a:r>
            <a:r>
              <a:rPr lang="en" sz="1500">
                <a:solidFill>
                  <a:schemeClr val="dk1"/>
                </a:solidFill>
                <a:latin typeface="Albert Sans"/>
                <a:ea typeface="Albert Sans"/>
                <a:cs typeface="Albert Sans"/>
                <a:sym typeface="Albert Sans"/>
              </a:rPr>
              <a:t>-ésimo punto de </a:t>
            </a:r>
            <a:r>
              <a:rPr lang="en" sz="1500">
                <a:solidFill>
                  <a:schemeClr val="dk1"/>
                </a:solidFill>
                <a:latin typeface="Times New Roman"/>
                <a:ea typeface="Times New Roman"/>
                <a:cs typeface="Times New Roman"/>
                <a:sym typeface="Times New Roman"/>
              </a:rPr>
              <a:t>𝑆</a:t>
            </a:r>
            <a:r>
              <a:rPr lang="en" sz="1500">
                <a:solidFill>
                  <a:schemeClr val="dk1"/>
                </a:solidFill>
                <a:latin typeface="Albert Sans"/>
                <a:ea typeface="Albert Sans"/>
                <a:cs typeface="Albert Sans"/>
                <a:sym typeface="Albert Sans"/>
              </a:rPr>
              <a:t>, </a:t>
            </a:r>
            <a:r>
              <a:rPr i="1" lang="en" sz="1500">
                <a:solidFill>
                  <a:schemeClr val="dk1"/>
                </a:solidFill>
                <a:latin typeface="Times New Roman"/>
                <a:ea typeface="Times New Roman"/>
                <a:cs typeface="Times New Roman"/>
                <a:sym typeface="Times New Roman"/>
              </a:rPr>
              <a:t>d(𝑇</a:t>
            </a:r>
            <a:r>
              <a:rPr baseline="-25000" i="1" lang="en" sz="1500">
                <a:solidFill>
                  <a:schemeClr val="dk1"/>
                </a:solidFill>
                <a:latin typeface="Times New Roman"/>
                <a:ea typeface="Times New Roman"/>
                <a:cs typeface="Times New Roman"/>
                <a:sym typeface="Times New Roman"/>
              </a:rPr>
              <a:t>i</a:t>
            </a:r>
            <a:r>
              <a:rPr i="1" lang="en" sz="1500">
                <a:solidFill>
                  <a:schemeClr val="dk1"/>
                </a:solidFill>
                <a:latin typeface="Times New Roman"/>
                <a:ea typeface="Times New Roman"/>
                <a:cs typeface="Times New Roman"/>
                <a:sym typeface="Times New Roman"/>
              </a:rPr>
              <a:t>, 𝑆</a:t>
            </a:r>
            <a:r>
              <a:rPr baseline="-25000" i="1" lang="en" sz="1500">
                <a:solidFill>
                  <a:schemeClr val="dk1"/>
                </a:solidFill>
                <a:latin typeface="Times New Roman"/>
                <a:ea typeface="Times New Roman"/>
                <a:cs typeface="Times New Roman"/>
                <a:sym typeface="Times New Roman"/>
              </a:rPr>
              <a:t>j</a:t>
            </a:r>
            <a:r>
              <a:rPr i="1" lang="en" sz="1500">
                <a:solidFill>
                  <a:schemeClr val="dk1"/>
                </a:solidFill>
                <a:latin typeface="Times New Roman"/>
                <a:ea typeface="Times New Roman"/>
                <a:cs typeface="Times New Roman"/>
                <a:sym typeface="Times New Roman"/>
              </a:rPr>
              <a:t>)</a:t>
            </a:r>
            <a:r>
              <a:rPr lang="en" sz="1500">
                <a:solidFill>
                  <a:schemeClr val="dk1"/>
                </a:solidFill>
                <a:latin typeface="Albert Sans"/>
                <a:ea typeface="Albert Sans"/>
                <a:cs typeface="Albert Sans"/>
                <a:sym typeface="Albert Sans"/>
              </a:rPr>
              <a:t>, con </a:t>
            </a:r>
            <a:r>
              <a:rPr i="1" lang="en" sz="1500">
                <a:solidFill>
                  <a:schemeClr val="dk1"/>
                </a:solidFill>
                <a:latin typeface="Times New Roman"/>
                <a:ea typeface="Times New Roman"/>
                <a:cs typeface="Times New Roman"/>
                <a:sym typeface="Times New Roman"/>
              </a:rPr>
              <a:t>1 ≤ i ≤ n</a:t>
            </a:r>
            <a:r>
              <a:rPr lang="en" sz="1500">
                <a:solidFill>
                  <a:schemeClr val="dk1"/>
                </a:solidFill>
                <a:latin typeface="Albert Sans"/>
                <a:ea typeface="Albert Sans"/>
                <a:cs typeface="Albert Sans"/>
                <a:sym typeface="Albert Sans"/>
              </a:rPr>
              <a:t> y </a:t>
            </a:r>
            <a:r>
              <a:rPr i="1" lang="en" sz="1500">
                <a:solidFill>
                  <a:schemeClr val="dk1"/>
                </a:solidFill>
                <a:latin typeface="Times New Roman"/>
                <a:ea typeface="Times New Roman"/>
                <a:cs typeface="Times New Roman"/>
                <a:sym typeface="Times New Roman"/>
              </a:rPr>
              <a:t>1 ≤ j ≤ m</a:t>
            </a:r>
            <a:r>
              <a:rPr lang="en" sz="1500">
                <a:solidFill>
                  <a:schemeClr val="dk1"/>
                </a:solidFill>
                <a:latin typeface="Albert Sans"/>
                <a:ea typeface="Albert Sans"/>
                <a:cs typeface="Albert Sans"/>
                <a:sym typeface="Albert Sans"/>
              </a:rPr>
              <a:t>.</a:t>
            </a:r>
            <a:endParaRPr sz="1500">
              <a:solidFill>
                <a:schemeClr val="dk1"/>
              </a:solidFill>
              <a:latin typeface="Albert Sans"/>
              <a:ea typeface="Albert Sans"/>
              <a:cs typeface="Albert Sans"/>
              <a:sym typeface="Albert Sans"/>
            </a:endParaRPr>
          </a:p>
        </p:txBody>
      </p:sp>
      <p:pic>
        <p:nvPicPr>
          <p:cNvPr id="358" name="Google Shape;358;p46"/>
          <p:cNvPicPr preferRelativeResize="0"/>
          <p:nvPr/>
        </p:nvPicPr>
        <p:blipFill>
          <a:blip r:embed="rId3">
            <a:alphaModFix/>
          </a:blip>
          <a:stretch>
            <a:fillRect/>
          </a:stretch>
        </p:blipFill>
        <p:spPr>
          <a:xfrm>
            <a:off x="2894650" y="2613458"/>
            <a:ext cx="3354700" cy="1056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4" name="Google Shape;364;p4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Warping path</a:t>
            </a:r>
            <a:endParaRPr b="1" sz="3000">
              <a:solidFill>
                <a:srgbClr val="112158"/>
              </a:solidFill>
              <a:latin typeface="Epilogue"/>
              <a:ea typeface="Epilogue"/>
              <a:cs typeface="Epilogue"/>
              <a:sym typeface="Epilogue"/>
            </a:endParaRPr>
          </a:p>
        </p:txBody>
      </p:sp>
      <p:sp>
        <p:nvSpPr>
          <p:cNvPr id="365" name="Google Shape;365;p47"/>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 objetivo de DTW es encontrar el camino de alineamiento (</a:t>
            </a:r>
            <a:r>
              <a:rPr i="1" lang="en" sz="1600">
                <a:solidFill>
                  <a:schemeClr val="dk1"/>
                </a:solidFill>
                <a:latin typeface="Albert Sans"/>
                <a:ea typeface="Albert Sans"/>
                <a:cs typeface="Albert Sans"/>
                <a:sym typeface="Albert Sans"/>
              </a:rPr>
              <a:t>warping path</a:t>
            </a:r>
            <a:r>
              <a:rPr lang="en" sz="1600">
                <a:solidFill>
                  <a:schemeClr val="dk1"/>
                </a:solidFill>
                <a:latin typeface="Albert Sans"/>
                <a:ea typeface="Albert Sans"/>
                <a:cs typeface="Albert Sans"/>
                <a:sym typeface="Albert Sans"/>
              </a:rPr>
              <a:t>) </a:t>
            </a:r>
            <a:r>
              <a:rPr i="1" lang="en" sz="1600">
                <a:solidFill>
                  <a:schemeClr val="dk1"/>
                </a:solidFill>
                <a:latin typeface="Times New Roman"/>
                <a:ea typeface="Times New Roman"/>
                <a:cs typeface="Times New Roman"/>
                <a:sym typeface="Times New Roman"/>
              </a:rPr>
              <a:t>𝑊 = {𝑤</a:t>
            </a:r>
            <a:r>
              <a:rPr baseline="-25000" i="1" lang="en" sz="1600">
                <a:solidFill>
                  <a:schemeClr val="dk1"/>
                </a:solidFill>
                <a:latin typeface="Times New Roman"/>
                <a:ea typeface="Times New Roman"/>
                <a:cs typeface="Times New Roman"/>
                <a:sym typeface="Times New Roman"/>
              </a:rPr>
              <a:t>1</a:t>
            </a:r>
            <a:r>
              <a:rPr i="1" lang="en" sz="1600">
                <a:solidFill>
                  <a:schemeClr val="dk1"/>
                </a:solidFill>
                <a:latin typeface="Times New Roman"/>
                <a:ea typeface="Times New Roman"/>
                <a:cs typeface="Times New Roman"/>
                <a:sym typeface="Times New Roman"/>
              </a:rPr>
              <a:t>, 𝑤</a:t>
            </a:r>
            <a:r>
              <a:rPr baseline="-25000" i="1" lang="en" sz="1600">
                <a:solidFill>
                  <a:schemeClr val="dk1"/>
                </a:solidFill>
                <a:latin typeface="Times New Roman"/>
                <a:ea typeface="Times New Roman"/>
                <a:cs typeface="Times New Roman"/>
                <a:sym typeface="Times New Roman"/>
              </a:rPr>
              <a:t>2</a:t>
            </a:r>
            <a:r>
              <a:rPr i="1" lang="en" sz="1600">
                <a:solidFill>
                  <a:schemeClr val="dk1"/>
                </a:solidFill>
                <a:latin typeface="Times New Roman"/>
                <a:ea typeface="Times New Roman"/>
                <a:cs typeface="Times New Roman"/>
                <a:sym typeface="Times New Roman"/>
              </a:rPr>
              <a:t>, …, 𝑤</a:t>
            </a:r>
            <a:r>
              <a:rPr baseline="-25000" i="1" lang="en" sz="1600">
                <a:solidFill>
                  <a:schemeClr val="dk1"/>
                </a:solidFill>
                <a:latin typeface="Times New Roman"/>
                <a:ea typeface="Times New Roman"/>
                <a:cs typeface="Times New Roman"/>
                <a:sym typeface="Times New Roman"/>
              </a:rPr>
              <a:t>𝑘</a:t>
            </a:r>
            <a:r>
              <a:rPr i="1" lang="en" sz="1600">
                <a:solidFill>
                  <a:schemeClr val="dk1"/>
                </a:solidFill>
                <a:latin typeface="Times New Roman"/>
                <a:ea typeface="Times New Roman"/>
                <a:cs typeface="Times New Roman"/>
                <a:sym typeface="Times New Roman"/>
              </a:rPr>
              <a:t>, …, 𝑤</a:t>
            </a:r>
            <a:r>
              <a:rPr baseline="-25000" i="1" lang="en" sz="1600">
                <a:solidFill>
                  <a:schemeClr val="dk1"/>
                </a:solidFill>
                <a:latin typeface="Times New Roman"/>
                <a:ea typeface="Times New Roman"/>
                <a:cs typeface="Times New Roman"/>
                <a:sym typeface="Times New Roman"/>
              </a:rPr>
              <a:t>𝐾</a:t>
            </a:r>
            <a:r>
              <a:rPr i="1" lang="en" sz="1600">
                <a:solidFill>
                  <a:schemeClr val="dk1"/>
                </a:solidFill>
                <a:latin typeface="Times New Roman"/>
                <a:ea typeface="Times New Roman"/>
                <a:cs typeface="Times New Roman"/>
                <a:sym typeface="Times New Roman"/>
              </a:rPr>
              <a:t>}</a:t>
            </a:r>
            <a:r>
              <a:rPr lang="en" sz="1600">
                <a:solidFill>
                  <a:schemeClr val="dk1"/>
                </a:solidFill>
                <a:latin typeface="Albert Sans"/>
                <a:ea typeface="Albert Sans"/>
                <a:cs typeface="Albert Sans"/>
                <a:sym typeface="Albert Sans"/>
              </a:rPr>
              <a:t> de elementos contiguos en 𝑑𝑖𝑠𝑡𝑀𝑎𝑡𝑟𝑖𝑥, de manera que minimice la siguiente función:</a:t>
            </a:r>
            <a:endParaRPr sz="1600">
              <a:solidFill>
                <a:schemeClr val="dk1"/>
              </a:solidFill>
              <a:latin typeface="Albert Sans"/>
              <a:ea typeface="Albert Sans"/>
              <a:cs typeface="Albert Sans"/>
              <a:sym typeface="Albert Sans"/>
            </a:endParaRPr>
          </a:p>
        </p:txBody>
      </p:sp>
      <p:pic>
        <p:nvPicPr>
          <p:cNvPr id="366" name="Google Shape;366;p47"/>
          <p:cNvPicPr preferRelativeResize="0"/>
          <p:nvPr/>
        </p:nvPicPr>
        <p:blipFill>
          <a:blip r:embed="rId3">
            <a:alphaModFix/>
          </a:blip>
          <a:stretch>
            <a:fillRect/>
          </a:stretch>
        </p:blipFill>
        <p:spPr>
          <a:xfrm>
            <a:off x="3287538" y="2726322"/>
            <a:ext cx="2568925" cy="745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2" name="Google Shape;372;p4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Warping path</a:t>
            </a:r>
            <a:endParaRPr b="1" sz="3000">
              <a:solidFill>
                <a:srgbClr val="112158"/>
              </a:solidFill>
              <a:latin typeface="Epilogue"/>
              <a:ea typeface="Epilogue"/>
              <a:cs typeface="Epilogue"/>
              <a:sym typeface="Epilogue"/>
            </a:endParaRPr>
          </a:p>
        </p:txBody>
      </p:sp>
      <p:sp>
        <p:nvSpPr>
          <p:cNvPr id="373" name="Google Shape;373;p48"/>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 camino de alineamiento o deformación está sujeto a varias restricciones. Dados </a:t>
            </a:r>
            <a:r>
              <a:rPr i="1" lang="en" sz="1600">
                <a:solidFill>
                  <a:schemeClr val="dk1"/>
                </a:solidFill>
                <a:latin typeface="Times New Roman"/>
                <a:ea typeface="Times New Roman"/>
                <a:cs typeface="Times New Roman"/>
                <a:sym typeface="Times New Roman"/>
              </a:rPr>
              <a:t>w</a:t>
            </a:r>
            <a:r>
              <a:rPr baseline="-25000" i="1" lang="en" sz="1600">
                <a:solidFill>
                  <a:schemeClr val="dk1"/>
                </a:solidFill>
                <a:latin typeface="Times New Roman"/>
                <a:ea typeface="Times New Roman"/>
                <a:cs typeface="Times New Roman"/>
                <a:sym typeface="Times New Roman"/>
              </a:rPr>
              <a:t>k</a:t>
            </a:r>
            <a:r>
              <a:rPr i="1" lang="en" sz="1600">
                <a:solidFill>
                  <a:schemeClr val="dk1"/>
                </a:solidFill>
                <a:latin typeface="Times New Roman"/>
                <a:ea typeface="Times New Roman"/>
                <a:cs typeface="Times New Roman"/>
                <a:sym typeface="Times New Roman"/>
              </a:rPr>
              <a:t> = (i, j)</a:t>
            </a:r>
            <a:r>
              <a:rPr lang="en" sz="1600">
                <a:solidFill>
                  <a:schemeClr val="dk1"/>
                </a:solidFill>
                <a:latin typeface="Albert Sans"/>
                <a:ea typeface="Albert Sans"/>
                <a:cs typeface="Albert Sans"/>
                <a:sym typeface="Albert Sans"/>
              </a:rPr>
              <a:t> y </a:t>
            </a:r>
            <a:r>
              <a:rPr i="1" lang="en" sz="1600">
                <a:solidFill>
                  <a:schemeClr val="dk1"/>
                </a:solidFill>
                <a:latin typeface="Times New Roman"/>
                <a:ea typeface="Times New Roman"/>
                <a:cs typeface="Times New Roman"/>
                <a:sym typeface="Times New Roman"/>
              </a:rPr>
              <a:t>w</a:t>
            </a:r>
            <a:r>
              <a:rPr baseline="-25000" i="1" lang="en" sz="1600">
                <a:solidFill>
                  <a:schemeClr val="dk1"/>
                </a:solidFill>
                <a:latin typeface="Times New Roman"/>
                <a:ea typeface="Times New Roman"/>
                <a:cs typeface="Times New Roman"/>
                <a:sym typeface="Times New Roman"/>
              </a:rPr>
              <a:t>k-1</a:t>
            </a:r>
            <a:r>
              <a:rPr i="1" lang="en" sz="1600">
                <a:solidFill>
                  <a:schemeClr val="dk1"/>
                </a:solidFill>
                <a:latin typeface="Times New Roman"/>
                <a:ea typeface="Times New Roman"/>
                <a:cs typeface="Times New Roman"/>
                <a:sym typeface="Times New Roman"/>
              </a:rPr>
              <a:t> = (i', j')</a:t>
            </a:r>
            <a:r>
              <a:rPr lang="en" sz="1600">
                <a:solidFill>
                  <a:schemeClr val="dk1"/>
                </a:solidFill>
                <a:latin typeface="Albert Sans"/>
                <a:ea typeface="Albert Sans"/>
                <a:cs typeface="Albert Sans"/>
                <a:sym typeface="Albert Sans"/>
              </a:rPr>
              <a:t> con </a:t>
            </a:r>
            <a:r>
              <a:rPr i="1" lang="en" sz="1600">
                <a:solidFill>
                  <a:schemeClr val="dk1"/>
                </a:solidFill>
                <a:latin typeface="Times New Roman"/>
                <a:ea typeface="Times New Roman"/>
                <a:cs typeface="Times New Roman"/>
                <a:sym typeface="Times New Roman"/>
              </a:rPr>
              <a:t>i, i' ≤ n</a:t>
            </a:r>
            <a:r>
              <a:rPr lang="en" sz="1600">
                <a:solidFill>
                  <a:schemeClr val="dk1"/>
                </a:solidFill>
                <a:latin typeface="Albert Sans"/>
                <a:ea typeface="Albert Sans"/>
                <a:cs typeface="Albert Sans"/>
                <a:sym typeface="Albert Sans"/>
              </a:rPr>
              <a:t> y </a:t>
            </a:r>
            <a:r>
              <a:rPr i="1" lang="en" sz="1600">
                <a:solidFill>
                  <a:schemeClr val="dk1"/>
                </a:solidFill>
                <a:latin typeface="Times New Roman"/>
                <a:ea typeface="Times New Roman"/>
                <a:cs typeface="Times New Roman"/>
                <a:sym typeface="Times New Roman"/>
              </a:rPr>
              <a:t>j, j' ≤ m</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AutoNum type="arabicPeriod"/>
            </a:pPr>
            <a:r>
              <a:rPr b="1" lang="en" sz="1500">
                <a:solidFill>
                  <a:schemeClr val="dk2"/>
                </a:solidFill>
                <a:latin typeface="Albert Sans"/>
                <a:ea typeface="Albert Sans"/>
                <a:cs typeface="Albert Sans"/>
                <a:sym typeface="Albert Sans"/>
              </a:rPr>
              <a:t>Condiciones de frontera</a:t>
            </a:r>
            <a:r>
              <a:rPr lang="en" sz="1500">
                <a:solidFill>
                  <a:schemeClr val="dk1"/>
                </a:solidFill>
                <a:latin typeface="Albert Sans"/>
                <a:ea typeface="Albert Sans"/>
                <a:cs typeface="Albert Sans"/>
                <a:sym typeface="Albert Sans"/>
              </a:rPr>
              <a:t>: </a:t>
            </a:r>
            <a:r>
              <a:rPr i="1" lang="en" sz="1500">
                <a:solidFill>
                  <a:schemeClr val="dk1"/>
                </a:solidFill>
                <a:latin typeface="Times New Roman"/>
                <a:ea typeface="Times New Roman"/>
                <a:cs typeface="Times New Roman"/>
                <a:sym typeface="Times New Roman"/>
              </a:rPr>
              <a:t>w</a:t>
            </a:r>
            <a:r>
              <a:rPr baseline="-25000" i="1" lang="en" sz="1500">
                <a:solidFill>
                  <a:schemeClr val="dk1"/>
                </a:solidFill>
                <a:latin typeface="Times New Roman"/>
                <a:ea typeface="Times New Roman"/>
                <a:cs typeface="Times New Roman"/>
                <a:sym typeface="Times New Roman"/>
              </a:rPr>
              <a:t>1</a:t>
            </a:r>
            <a:r>
              <a:rPr i="1" lang="en" sz="1500">
                <a:solidFill>
                  <a:schemeClr val="dk1"/>
                </a:solidFill>
                <a:latin typeface="Times New Roman"/>
                <a:ea typeface="Times New Roman"/>
                <a:cs typeface="Times New Roman"/>
                <a:sym typeface="Times New Roman"/>
              </a:rPr>
              <a:t> = (1, 1)</a:t>
            </a:r>
            <a:r>
              <a:rPr lang="en" sz="1500">
                <a:solidFill>
                  <a:schemeClr val="dk1"/>
                </a:solidFill>
                <a:latin typeface="Albert Sans"/>
                <a:ea typeface="Albert Sans"/>
                <a:cs typeface="Albert Sans"/>
                <a:sym typeface="Albert Sans"/>
              </a:rPr>
              <a:t> y </a:t>
            </a:r>
            <a:r>
              <a:rPr i="1" lang="en" sz="1500">
                <a:solidFill>
                  <a:schemeClr val="dk1"/>
                </a:solidFill>
                <a:latin typeface="Times New Roman"/>
                <a:ea typeface="Times New Roman"/>
                <a:cs typeface="Times New Roman"/>
                <a:sym typeface="Times New Roman"/>
              </a:rPr>
              <a:t>w</a:t>
            </a:r>
            <a:r>
              <a:rPr baseline="-25000" i="1" lang="en" sz="1500">
                <a:solidFill>
                  <a:schemeClr val="dk1"/>
                </a:solidFill>
                <a:latin typeface="Times New Roman"/>
                <a:ea typeface="Times New Roman"/>
                <a:cs typeface="Times New Roman"/>
                <a:sym typeface="Times New Roman"/>
              </a:rPr>
              <a:t>K</a:t>
            </a:r>
            <a:r>
              <a:rPr i="1" lang="en" sz="1500">
                <a:solidFill>
                  <a:schemeClr val="dk1"/>
                </a:solidFill>
                <a:latin typeface="Times New Roman"/>
                <a:ea typeface="Times New Roman"/>
                <a:cs typeface="Times New Roman"/>
                <a:sym typeface="Times New Roman"/>
              </a:rPr>
              <a:t> = (n, m)</a:t>
            </a:r>
            <a:r>
              <a:rPr lang="en" sz="1500">
                <a:solidFill>
                  <a:schemeClr val="dk1"/>
                </a:solidFill>
                <a:latin typeface="Albert Sans"/>
                <a:ea typeface="Albert Sans"/>
                <a:cs typeface="Albert Sans"/>
                <a:sym typeface="Albert Sans"/>
              </a:rPr>
              <a:t>. El camino debe comenzar en el primer punto de ambas series temporales y terminar en el último punto de ambas series temporales.</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AutoNum type="arabicPeriod"/>
            </a:pPr>
            <a:r>
              <a:rPr b="1" lang="en" sz="1500">
                <a:solidFill>
                  <a:schemeClr val="dk2"/>
                </a:solidFill>
                <a:latin typeface="Albert Sans"/>
                <a:ea typeface="Albert Sans"/>
                <a:cs typeface="Albert Sans"/>
                <a:sym typeface="Albert Sans"/>
              </a:rPr>
              <a:t>Continuidad</a:t>
            </a:r>
            <a:r>
              <a:rPr lang="en" sz="1500">
                <a:solidFill>
                  <a:schemeClr val="dk1"/>
                </a:solidFill>
                <a:latin typeface="Albert Sans"/>
                <a:ea typeface="Albert Sans"/>
                <a:cs typeface="Albert Sans"/>
                <a:sym typeface="Albert Sans"/>
              </a:rPr>
              <a:t>: </a:t>
            </a:r>
            <a:r>
              <a:rPr i="1" lang="en" sz="1500">
                <a:solidFill>
                  <a:schemeClr val="dk1"/>
                </a:solidFill>
                <a:latin typeface="Times New Roman"/>
                <a:ea typeface="Times New Roman"/>
                <a:cs typeface="Times New Roman"/>
                <a:sym typeface="Times New Roman"/>
              </a:rPr>
              <a:t>i-i' ≤ 1</a:t>
            </a:r>
            <a:r>
              <a:rPr lang="en" sz="1500">
                <a:solidFill>
                  <a:schemeClr val="dk1"/>
                </a:solidFill>
                <a:latin typeface="Albert Sans"/>
                <a:ea typeface="Albert Sans"/>
                <a:cs typeface="Albert Sans"/>
                <a:sym typeface="Albert Sans"/>
              </a:rPr>
              <a:t> y </a:t>
            </a:r>
            <a:r>
              <a:rPr i="1" lang="en" sz="1500">
                <a:solidFill>
                  <a:schemeClr val="dk1"/>
                </a:solidFill>
                <a:latin typeface="Times New Roman"/>
                <a:ea typeface="Times New Roman"/>
                <a:cs typeface="Times New Roman"/>
                <a:sym typeface="Times New Roman"/>
              </a:rPr>
              <a:t>j-j' ≤ 1</a:t>
            </a:r>
            <a:r>
              <a:rPr lang="en" sz="1500">
                <a:solidFill>
                  <a:schemeClr val="dk1"/>
                </a:solidFill>
                <a:latin typeface="Albert Sans"/>
                <a:ea typeface="Albert Sans"/>
                <a:cs typeface="Albert Sans"/>
                <a:sym typeface="Albert Sans"/>
              </a:rPr>
              <a:t>. El camino debe avanzar de un punto a otro adyacente en ambas dimensiones. No puede saltar puntos.</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AutoNum type="arabicPeriod"/>
            </a:pPr>
            <a:r>
              <a:rPr b="1" lang="en" sz="1500">
                <a:solidFill>
                  <a:schemeClr val="dk2"/>
                </a:solidFill>
                <a:latin typeface="Albert Sans"/>
                <a:ea typeface="Albert Sans"/>
                <a:cs typeface="Albert Sans"/>
                <a:sym typeface="Albert Sans"/>
              </a:rPr>
              <a:t>Monotonía</a:t>
            </a:r>
            <a:r>
              <a:rPr lang="en" sz="1500">
                <a:solidFill>
                  <a:schemeClr val="dk1"/>
                </a:solidFill>
                <a:latin typeface="Albert Sans"/>
                <a:ea typeface="Albert Sans"/>
                <a:cs typeface="Albert Sans"/>
                <a:sym typeface="Albert Sans"/>
              </a:rPr>
              <a:t>: </a:t>
            </a:r>
            <a:r>
              <a:rPr i="1" lang="en" sz="1500">
                <a:solidFill>
                  <a:schemeClr val="dk1"/>
                </a:solidFill>
                <a:latin typeface="Times New Roman"/>
                <a:ea typeface="Times New Roman"/>
                <a:cs typeface="Times New Roman"/>
                <a:sym typeface="Times New Roman"/>
              </a:rPr>
              <a:t>i-i' ≥ 0</a:t>
            </a:r>
            <a:r>
              <a:rPr lang="en" sz="1500">
                <a:solidFill>
                  <a:schemeClr val="dk1"/>
                </a:solidFill>
                <a:latin typeface="Albert Sans"/>
                <a:ea typeface="Albert Sans"/>
                <a:cs typeface="Albert Sans"/>
                <a:sym typeface="Albert Sans"/>
              </a:rPr>
              <a:t> y </a:t>
            </a:r>
            <a:r>
              <a:rPr i="1" lang="en" sz="1500">
                <a:solidFill>
                  <a:schemeClr val="dk1"/>
                </a:solidFill>
                <a:latin typeface="Times New Roman"/>
                <a:ea typeface="Times New Roman"/>
                <a:cs typeface="Times New Roman"/>
                <a:sym typeface="Times New Roman"/>
              </a:rPr>
              <a:t>j-j' ≥ 0</a:t>
            </a:r>
            <a:r>
              <a:rPr lang="en" sz="1500">
                <a:solidFill>
                  <a:schemeClr val="dk1"/>
                </a:solidFill>
                <a:latin typeface="Albert Sans"/>
                <a:ea typeface="Albert Sans"/>
                <a:cs typeface="Albert Sans"/>
                <a:sym typeface="Albert Sans"/>
              </a:rPr>
              <a:t>. El camino debe avanzar hacia adelante en el tiempo en ambas series temporales. No puede retroceder en el tiempo.</a:t>
            </a:r>
            <a:endParaRPr sz="1500">
              <a:solidFill>
                <a:schemeClr val="dk1"/>
              </a:solidFill>
              <a:latin typeface="Albert Sans"/>
              <a:ea typeface="Albert Sans"/>
              <a:cs typeface="Albert Sans"/>
              <a:sym typeface="Albert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9" name="Google Shape;379;p4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Warping path</a:t>
            </a:r>
            <a:endParaRPr b="1" sz="3000">
              <a:solidFill>
                <a:srgbClr val="112158"/>
              </a:solidFill>
              <a:latin typeface="Epilogue"/>
              <a:ea typeface="Epilogue"/>
              <a:cs typeface="Epilogue"/>
              <a:sym typeface="Epilogue"/>
            </a:endParaRPr>
          </a:p>
        </p:txBody>
      </p:sp>
      <p:sp>
        <p:nvSpPr>
          <p:cNvPr id="380" name="Google Shape;380;p49"/>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Se crea una </a:t>
            </a:r>
            <a:r>
              <a:rPr b="1" lang="en" sz="1600">
                <a:solidFill>
                  <a:schemeClr val="dk2"/>
                </a:solidFill>
                <a:latin typeface="Albert Sans"/>
                <a:ea typeface="Albert Sans"/>
                <a:cs typeface="Albert Sans"/>
                <a:sym typeface="Albert Sans"/>
              </a:rPr>
              <a:t>matriz de distancia acumulativa</a:t>
            </a:r>
            <a:r>
              <a:rPr lang="en" sz="1600">
                <a:solidFill>
                  <a:schemeClr val="dk1"/>
                </a:solidFill>
                <a:latin typeface="Albert Sans"/>
                <a:ea typeface="Albert Sans"/>
                <a:cs typeface="Albert Sans"/>
                <a:sym typeface="Albert Sans"/>
              </a:rPr>
              <a:t> </a:t>
            </a:r>
            <a:r>
              <a:rPr i="1" lang="en" sz="1600">
                <a:solidFill>
                  <a:schemeClr val="dk1"/>
                </a:solidFill>
                <a:latin typeface="Albert Sans"/>
                <a:ea typeface="Albert Sans"/>
                <a:cs typeface="Albert Sans"/>
                <a:sym typeface="Albert Sans"/>
              </a:rPr>
              <a:t>ϒ</a:t>
            </a:r>
            <a:r>
              <a:rPr lang="en" sz="1600">
                <a:solidFill>
                  <a:schemeClr val="dk1"/>
                </a:solidFill>
                <a:latin typeface="Albert Sans"/>
                <a:ea typeface="Albert Sans"/>
                <a:cs typeface="Albert Sans"/>
                <a:sym typeface="Albert Sans"/>
              </a:rPr>
              <a:t> de la misma dimensión que 𝑑𝑖𝑠𝑡𝑀𝑎𝑡𝑟𝑖𝑥, para almacenar en la celda </a:t>
            </a:r>
            <a:r>
              <a:rPr i="1" lang="en" sz="1600">
                <a:solidFill>
                  <a:schemeClr val="dk1"/>
                </a:solidFill>
                <a:latin typeface="Times New Roman"/>
                <a:ea typeface="Times New Roman"/>
                <a:cs typeface="Times New Roman"/>
                <a:sym typeface="Times New Roman"/>
              </a:rPr>
              <a:t>(𝑖, 𝑗)</a:t>
            </a:r>
            <a:r>
              <a:rPr lang="en" sz="1600">
                <a:solidFill>
                  <a:schemeClr val="dk1"/>
                </a:solidFill>
                <a:latin typeface="Albert Sans"/>
                <a:ea typeface="Albert Sans"/>
                <a:cs typeface="Albert Sans"/>
                <a:sym typeface="Albert Sans"/>
              </a:rPr>
              <a:t> el siguiente valor:</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 </a:t>
            </a:r>
            <a:r>
              <a:rPr b="1" lang="en" sz="1600">
                <a:solidFill>
                  <a:schemeClr val="dk2"/>
                </a:solidFill>
                <a:latin typeface="Albert Sans"/>
                <a:ea typeface="Albert Sans"/>
                <a:cs typeface="Albert Sans"/>
                <a:sym typeface="Albert Sans"/>
              </a:rPr>
              <a:t>último elemento</a:t>
            </a:r>
            <a:r>
              <a:rPr lang="en" sz="1600">
                <a:solidFill>
                  <a:schemeClr val="dk1"/>
                </a:solidFill>
                <a:latin typeface="Albert Sans"/>
                <a:ea typeface="Albert Sans"/>
                <a:cs typeface="Albert Sans"/>
                <a:sym typeface="Albert Sans"/>
              </a:rPr>
              <a:t> del </a:t>
            </a:r>
            <a:r>
              <a:rPr i="1" lang="en" sz="1600">
                <a:solidFill>
                  <a:schemeClr val="dk1"/>
                </a:solidFill>
                <a:latin typeface="Albert Sans"/>
                <a:ea typeface="Albert Sans"/>
                <a:cs typeface="Albert Sans"/>
                <a:sym typeface="Albert Sans"/>
              </a:rPr>
              <a:t>warping path</a:t>
            </a:r>
            <a:r>
              <a:rPr lang="en" sz="1600">
                <a:solidFill>
                  <a:schemeClr val="dk1"/>
                </a:solidFill>
                <a:latin typeface="Albert Sans"/>
                <a:ea typeface="Albert Sans"/>
                <a:cs typeface="Albert Sans"/>
                <a:sym typeface="Albert Sans"/>
              </a:rPr>
              <a:t>, 𝑤</a:t>
            </a:r>
            <a:r>
              <a:rPr baseline="-25000" lang="en" sz="1600">
                <a:solidFill>
                  <a:schemeClr val="dk1"/>
                </a:solidFill>
                <a:latin typeface="Albert Sans"/>
                <a:ea typeface="Albert Sans"/>
                <a:cs typeface="Albert Sans"/>
                <a:sym typeface="Albert Sans"/>
              </a:rPr>
              <a:t>𝐾</a:t>
            </a:r>
            <a:r>
              <a:rPr lang="en" sz="1600">
                <a:solidFill>
                  <a:schemeClr val="dk1"/>
                </a:solidFill>
                <a:latin typeface="Albert Sans"/>
                <a:ea typeface="Albert Sans"/>
                <a:cs typeface="Albert Sans"/>
                <a:sym typeface="Albert Sans"/>
              </a:rPr>
              <a:t>, corresponde a la </a:t>
            </a:r>
            <a:r>
              <a:rPr b="1" lang="en" sz="1600">
                <a:solidFill>
                  <a:schemeClr val="dk1"/>
                </a:solidFill>
                <a:latin typeface="Albert Sans"/>
                <a:ea typeface="Albert Sans"/>
                <a:cs typeface="Albert Sans"/>
                <a:sym typeface="Albert Sans"/>
              </a:rPr>
              <a:t>distancia </a:t>
            </a:r>
            <a:r>
              <a:rPr lang="en" sz="1600">
                <a:solidFill>
                  <a:schemeClr val="dk1"/>
                </a:solidFill>
                <a:latin typeface="Albert Sans"/>
                <a:ea typeface="Albert Sans"/>
                <a:cs typeface="Albert Sans"/>
                <a:sym typeface="Albert Sans"/>
              </a:rPr>
              <a:t>calculada con el método DTW.</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 complejidad general del método depende del cálculo de todas las distancias en la matriz </a:t>
            </a:r>
            <a:r>
              <a:rPr i="1" lang="en" sz="1600">
                <a:solidFill>
                  <a:schemeClr val="dk1"/>
                </a:solidFill>
                <a:latin typeface="Albert Sans"/>
                <a:ea typeface="Albert Sans"/>
                <a:cs typeface="Albert Sans"/>
                <a:sym typeface="Albert Sans"/>
              </a:rPr>
              <a:t>distMatrix</a:t>
            </a:r>
            <a:r>
              <a:rPr lang="en" sz="1600">
                <a:solidFill>
                  <a:schemeClr val="dk1"/>
                </a:solidFill>
                <a:latin typeface="Albert Sans"/>
                <a:ea typeface="Albert Sans"/>
                <a:cs typeface="Albert Sans"/>
                <a:sym typeface="Albert Sans"/>
              </a:rPr>
              <a:t>, que es </a:t>
            </a:r>
            <a:r>
              <a:rPr i="1" lang="en" sz="1600">
                <a:solidFill>
                  <a:schemeClr val="dk1"/>
                </a:solidFill>
                <a:latin typeface="Times New Roman"/>
                <a:ea typeface="Times New Roman"/>
                <a:cs typeface="Times New Roman"/>
                <a:sym typeface="Times New Roman"/>
              </a:rPr>
              <a:t>O(nm)</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p:txBody>
      </p:sp>
      <p:pic>
        <p:nvPicPr>
          <p:cNvPr id="381" name="Google Shape;381;p49"/>
          <p:cNvPicPr preferRelativeResize="0"/>
          <p:nvPr/>
        </p:nvPicPr>
        <p:blipFill>
          <a:blip r:embed="rId3">
            <a:alphaModFix/>
          </a:blip>
          <a:stretch>
            <a:fillRect/>
          </a:stretch>
        </p:blipFill>
        <p:spPr>
          <a:xfrm>
            <a:off x="2430776" y="2200225"/>
            <a:ext cx="4282425" cy="545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9" name="Google Shape;229;p32"/>
          <p:cNvPicPr preferRelativeResize="0"/>
          <p:nvPr/>
        </p:nvPicPr>
        <p:blipFill>
          <a:blip r:embed="rId3">
            <a:alphaModFix/>
          </a:blip>
          <a:stretch>
            <a:fillRect/>
          </a:stretch>
        </p:blipFill>
        <p:spPr>
          <a:xfrm>
            <a:off x="1653737" y="1334511"/>
            <a:ext cx="5836524" cy="2474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7" name="Google Shape;387;p50"/>
          <p:cNvPicPr preferRelativeResize="0"/>
          <p:nvPr/>
        </p:nvPicPr>
        <p:blipFill>
          <a:blip r:embed="rId3">
            <a:alphaModFix/>
          </a:blip>
          <a:stretch>
            <a:fillRect/>
          </a:stretch>
        </p:blipFill>
        <p:spPr>
          <a:xfrm>
            <a:off x="2402875" y="1601975"/>
            <a:ext cx="4338249" cy="2892175"/>
          </a:xfrm>
          <a:prstGeom prst="rect">
            <a:avLst/>
          </a:prstGeom>
          <a:noFill/>
          <a:ln>
            <a:noFill/>
          </a:ln>
        </p:spPr>
      </p:pic>
      <p:sp>
        <p:nvSpPr>
          <p:cNvPr id="388" name="Google Shape;388;p5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Warping path</a:t>
            </a:r>
            <a:endParaRPr b="1" sz="3000">
              <a:solidFill>
                <a:srgbClr val="112158"/>
              </a:solidFill>
              <a:latin typeface="Epilogue"/>
              <a:ea typeface="Epilogue"/>
              <a:cs typeface="Epilogue"/>
              <a:sym typeface="Epilog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4" name="Google Shape;394;p5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Restricción</a:t>
            </a:r>
            <a:endParaRPr b="1" sz="3000">
              <a:solidFill>
                <a:srgbClr val="112158"/>
              </a:solidFill>
              <a:latin typeface="Epilogue"/>
              <a:ea typeface="Epilogue"/>
              <a:cs typeface="Epilogue"/>
              <a:sym typeface="Epilogue"/>
            </a:endParaRPr>
          </a:p>
        </p:txBody>
      </p:sp>
      <p:sp>
        <p:nvSpPr>
          <p:cNvPr id="395" name="Google Shape;395;p51"/>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 muchos casos, este método puede llevar a efectos no deseados.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Un ejemplo es cuando un gran número de puntos de una serie temporal </a:t>
            </a:r>
            <a:r>
              <a:rPr i="1" lang="en" sz="1600">
                <a:solidFill>
                  <a:schemeClr val="dk1"/>
                </a:solidFill>
                <a:latin typeface="Times New Roman"/>
                <a:ea typeface="Times New Roman"/>
                <a:cs typeface="Times New Roman"/>
                <a:sym typeface="Times New Roman"/>
              </a:rPr>
              <a:t>T</a:t>
            </a:r>
            <a:r>
              <a:rPr lang="en" sz="1600">
                <a:solidFill>
                  <a:schemeClr val="dk1"/>
                </a:solidFill>
                <a:latin typeface="Albert Sans"/>
                <a:ea typeface="Albert Sans"/>
                <a:cs typeface="Albert Sans"/>
                <a:sym typeface="Albert Sans"/>
              </a:rPr>
              <a:t> se asigna a un solo punto de otra serie temporal </a:t>
            </a:r>
            <a:r>
              <a:rPr i="1" lang="en" sz="1600">
                <a:solidFill>
                  <a:schemeClr val="dk1"/>
                </a:solidFill>
                <a:latin typeface="Times New Roman"/>
                <a:ea typeface="Times New Roman"/>
                <a:cs typeface="Times New Roman"/>
                <a:sym typeface="Times New Roman"/>
              </a:rPr>
              <a:t>S</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p:txBody>
      </p:sp>
      <p:pic>
        <p:nvPicPr>
          <p:cNvPr id="396" name="Google Shape;396;p51"/>
          <p:cNvPicPr preferRelativeResize="0"/>
          <p:nvPr/>
        </p:nvPicPr>
        <p:blipFill rotWithShape="1">
          <a:blip r:embed="rId3">
            <a:alphaModFix/>
          </a:blip>
          <a:srcRect b="51394" l="0" r="0" t="0"/>
          <a:stretch/>
        </p:blipFill>
        <p:spPr>
          <a:xfrm>
            <a:off x="2514600" y="2895825"/>
            <a:ext cx="4114799" cy="16459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2" name="Google Shape;402;p5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Restricción</a:t>
            </a:r>
            <a:endParaRPr b="1" sz="3000">
              <a:solidFill>
                <a:srgbClr val="112158"/>
              </a:solidFill>
              <a:latin typeface="Epilogue"/>
              <a:ea typeface="Epilogue"/>
              <a:cs typeface="Epilogue"/>
              <a:sym typeface="Epilogue"/>
            </a:endParaRPr>
          </a:p>
        </p:txBody>
      </p:sp>
      <p:sp>
        <p:nvSpPr>
          <p:cNvPr id="403" name="Google Shape;403;p52"/>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Una forma de superar este problema es restringir el </a:t>
            </a:r>
            <a:r>
              <a:rPr i="1" lang="en" sz="1600">
                <a:solidFill>
                  <a:schemeClr val="dk1"/>
                </a:solidFill>
                <a:latin typeface="Albert Sans"/>
                <a:ea typeface="Albert Sans"/>
                <a:cs typeface="Albert Sans"/>
                <a:sym typeface="Albert Sans"/>
              </a:rPr>
              <a:t>warping path</a:t>
            </a:r>
            <a:r>
              <a:rPr lang="en" sz="1600">
                <a:solidFill>
                  <a:schemeClr val="dk1"/>
                </a:solidFill>
                <a:latin typeface="Albert Sans"/>
                <a:ea typeface="Albert Sans"/>
                <a:cs typeface="Albert Sans"/>
                <a:sym typeface="Albert Sans"/>
              </a:rPr>
              <a:t> de tal manera que tenga que seguir una dirección a lo largo de la diagonal.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p:txBody>
      </p:sp>
      <p:pic>
        <p:nvPicPr>
          <p:cNvPr id="404" name="Google Shape;404;p52"/>
          <p:cNvPicPr preferRelativeResize="0"/>
          <p:nvPr/>
        </p:nvPicPr>
        <p:blipFill rotWithShape="1">
          <a:blip r:embed="rId3">
            <a:alphaModFix/>
          </a:blip>
          <a:srcRect b="0" l="754" r="0" t="0"/>
          <a:stretch/>
        </p:blipFill>
        <p:spPr>
          <a:xfrm>
            <a:off x="2530175" y="2651350"/>
            <a:ext cx="4083651" cy="1573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0" name="Google Shape;410;p5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Restricción</a:t>
            </a:r>
            <a:endParaRPr b="1" sz="3000">
              <a:solidFill>
                <a:srgbClr val="112158"/>
              </a:solidFill>
              <a:latin typeface="Epilogue"/>
              <a:ea typeface="Epilogue"/>
              <a:cs typeface="Epilogue"/>
              <a:sym typeface="Epilogue"/>
            </a:endParaRPr>
          </a:p>
        </p:txBody>
      </p:sp>
      <p:sp>
        <p:nvSpPr>
          <p:cNvPr id="411" name="Google Shape;411;p53"/>
          <p:cNvSpPr txBox="1"/>
          <p:nvPr/>
        </p:nvSpPr>
        <p:spPr>
          <a:xfrm>
            <a:off x="720000" y="1552850"/>
            <a:ext cx="7704000" cy="2651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Para ello se restringe el camino imponiendo que la recursión se detenga a cierta profundidad, representada por un umbral δ.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Entonces, la matriz de distancia acumulada </a:t>
            </a:r>
            <a:r>
              <a:rPr i="1" lang="en" sz="1600">
                <a:solidFill>
                  <a:schemeClr val="dk1"/>
                </a:solidFill>
                <a:latin typeface="Albert Sans"/>
                <a:ea typeface="Albert Sans"/>
                <a:cs typeface="Albert Sans"/>
                <a:sym typeface="Albert Sans"/>
              </a:rPr>
              <a:t>γ</a:t>
            </a:r>
            <a:r>
              <a:rPr lang="en" sz="1600">
                <a:solidFill>
                  <a:schemeClr val="dk1"/>
                </a:solidFill>
                <a:latin typeface="Albert Sans"/>
                <a:ea typeface="Albert Sans"/>
                <a:cs typeface="Albert Sans"/>
                <a:sym typeface="Albert Sans"/>
              </a:rPr>
              <a:t> se calcula como:</a:t>
            </a:r>
            <a:endParaRPr sz="1600">
              <a:solidFill>
                <a:schemeClr val="dk1"/>
              </a:solidFill>
              <a:latin typeface="Albert Sans"/>
              <a:ea typeface="Albert Sans"/>
              <a:cs typeface="Albert Sans"/>
              <a:sym typeface="Albert Sans"/>
            </a:endParaRPr>
          </a:p>
        </p:txBody>
      </p:sp>
      <p:pic>
        <p:nvPicPr>
          <p:cNvPr id="412" name="Google Shape;412;p53"/>
          <p:cNvPicPr preferRelativeResize="0"/>
          <p:nvPr/>
        </p:nvPicPr>
        <p:blipFill>
          <a:blip r:embed="rId3">
            <a:alphaModFix/>
          </a:blip>
          <a:stretch>
            <a:fillRect/>
          </a:stretch>
        </p:blipFill>
        <p:spPr>
          <a:xfrm>
            <a:off x="2298513" y="2780770"/>
            <a:ext cx="4546975" cy="660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8" name="Google Shape;418;p54"/>
          <p:cNvPicPr preferRelativeResize="0"/>
          <p:nvPr/>
        </p:nvPicPr>
        <p:blipFill>
          <a:blip r:embed="rId3">
            <a:alphaModFix/>
          </a:blip>
          <a:stretch>
            <a:fillRect/>
          </a:stretch>
        </p:blipFill>
        <p:spPr>
          <a:xfrm>
            <a:off x="837036" y="1790450"/>
            <a:ext cx="3429699" cy="2256375"/>
          </a:xfrm>
          <a:prstGeom prst="rect">
            <a:avLst/>
          </a:prstGeom>
          <a:noFill/>
          <a:ln>
            <a:noFill/>
          </a:ln>
        </p:spPr>
      </p:pic>
      <p:pic>
        <p:nvPicPr>
          <p:cNvPr id="419" name="Google Shape;419;p54"/>
          <p:cNvPicPr preferRelativeResize="0"/>
          <p:nvPr/>
        </p:nvPicPr>
        <p:blipFill rotWithShape="1">
          <a:blip r:embed="rId4">
            <a:alphaModFix/>
          </a:blip>
          <a:srcRect b="0" l="0" r="0" t="8999"/>
          <a:stretch/>
        </p:blipFill>
        <p:spPr>
          <a:xfrm>
            <a:off x="4956579" y="1822425"/>
            <a:ext cx="3350382" cy="2256374"/>
          </a:xfrm>
          <a:prstGeom prst="rect">
            <a:avLst/>
          </a:prstGeom>
          <a:noFill/>
          <a:ln>
            <a:noFill/>
          </a:ln>
        </p:spPr>
      </p:pic>
      <p:sp>
        <p:nvSpPr>
          <p:cNvPr id="420" name="Google Shape;420;p5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Classic vs restricted implementation</a:t>
            </a:r>
            <a:endParaRPr b="1" sz="3000">
              <a:solidFill>
                <a:srgbClr val="112158"/>
              </a:solidFill>
              <a:latin typeface="Epilogue"/>
              <a:ea typeface="Epilogue"/>
              <a:cs typeface="Epilogue"/>
              <a:sym typeface="Epilog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6" name="Google Shape;426;p5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Restricción</a:t>
            </a:r>
            <a:endParaRPr b="1" sz="3000">
              <a:solidFill>
                <a:srgbClr val="112158"/>
              </a:solidFill>
              <a:latin typeface="Epilogue"/>
              <a:ea typeface="Epilogue"/>
              <a:cs typeface="Epilogue"/>
              <a:sym typeface="Epilogue"/>
            </a:endParaRPr>
          </a:p>
        </p:txBody>
      </p:sp>
      <p:sp>
        <p:nvSpPr>
          <p:cNvPr id="427" name="Google Shape;427;p55"/>
          <p:cNvSpPr txBox="1"/>
          <p:nvPr/>
        </p:nvSpPr>
        <p:spPr>
          <a:xfrm>
            <a:off x="720000" y="1552850"/>
            <a:ext cx="7704000" cy="2651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 restricción previa (</a:t>
            </a:r>
            <a:r>
              <a:rPr lang="en" sz="1600">
                <a:solidFill>
                  <a:schemeClr val="dk1"/>
                </a:solidFill>
                <a:latin typeface="Times New Roman"/>
                <a:ea typeface="Times New Roman"/>
                <a:cs typeface="Times New Roman"/>
                <a:sym typeface="Times New Roman"/>
              </a:rPr>
              <a:t>δ = 10</a:t>
            </a:r>
            <a:r>
              <a:rPr lang="en" sz="1600">
                <a:solidFill>
                  <a:schemeClr val="dk1"/>
                </a:solidFill>
                <a:latin typeface="Albert Sans"/>
                <a:ea typeface="Albert Sans"/>
                <a:cs typeface="Albert Sans"/>
                <a:sym typeface="Albert Sans"/>
              </a:rPr>
              <a:t>), además de limitar asignaciones extremas, permite acelerar el cálculo de la distancia DTW.</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Se almacenan distancias que estén a lo mucho δ posiciones alejadas (en dirección horizontal y vertical) de la diagonal de la matriz </a:t>
            </a:r>
            <a:r>
              <a:rPr i="1" lang="en" sz="1500">
                <a:solidFill>
                  <a:schemeClr val="dk1"/>
                </a:solidFill>
                <a:latin typeface="Albert Sans"/>
                <a:ea typeface="Albert Sans"/>
                <a:cs typeface="Albert Sans"/>
                <a:sym typeface="Albert Sans"/>
              </a:rPr>
              <a:t>distMatrix</a:t>
            </a:r>
            <a:r>
              <a:rPr lang="en" sz="1500">
                <a:solidFill>
                  <a:schemeClr val="dk1"/>
                </a:solidFill>
                <a:latin typeface="Albert Sans"/>
                <a:ea typeface="Albert Sans"/>
                <a:cs typeface="Albert Sans"/>
                <a:sym typeface="Albert Sans"/>
              </a:rPr>
              <a:t>. </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Esto reduce la complejidad computacional a </a:t>
            </a:r>
            <a:r>
              <a:rPr i="1" lang="en" sz="1500">
                <a:solidFill>
                  <a:schemeClr val="dk1"/>
                </a:solidFill>
                <a:latin typeface="Times New Roman"/>
                <a:ea typeface="Times New Roman"/>
                <a:cs typeface="Times New Roman"/>
                <a:sym typeface="Times New Roman"/>
              </a:rPr>
              <a:t>O((n + m)δ)</a:t>
            </a:r>
            <a:r>
              <a:rPr lang="en" sz="1500">
                <a:solidFill>
                  <a:schemeClr val="dk1"/>
                </a:solidFill>
                <a:latin typeface="Albert Sans"/>
                <a:ea typeface="Albert Sans"/>
                <a:cs typeface="Albert Sans"/>
                <a:sym typeface="Albert Sans"/>
              </a:rPr>
              <a:t>. </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Esta restricción se conoce como banda de Sakoe-Chiba, y se clasifica como una restricción global.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Otra restricción global muy común es el paralelogramo de Itakura.</a:t>
            </a:r>
            <a:endParaRPr sz="1600">
              <a:solidFill>
                <a:schemeClr val="dk1"/>
              </a:solidFill>
              <a:latin typeface="Albert Sans"/>
              <a:ea typeface="Albert Sans"/>
              <a:cs typeface="Albert Sans"/>
              <a:sym typeface="Albert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3" name="Google Shape;433;p5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Restricciones globales</a:t>
            </a:r>
            <a:endParaRPr b="1" sz="3000">
              <a:solidFill>
                <a:srgbClr val="112158"/>
              </a:solidFill>
              <a:latin typeface="Epilogue"/>
              <a:ea typeface="Epilogue"/>
              <a:cs typeface="Epilogue"/>
              <a:sym typeface="Epilogue"/>
            </a:endParaRPr>
          </a:p>
        </p:txBody>
      </p:sp>
      <p:pic>
        <p:nvPicPr>
          <p:cNvPr id="434" name="Google Shape;434;p56"/>
          <p:cNvPicPr preferRelativeResize="0"/>
          <p:nvPr/>
        </p:nvPicPr>
        <p:blipFill>
          <a:blip r:embed="rId3">
            <a:alphaModFix/>
          </a:blip>
          <a:stretch>
            <a:fillRect/>
          </a:stretch>
        </p:blipFill>
        <p:spPr>
          <a:xfrm>
            <a:off x="2301775" y="1789050"/>
            <a:ext cx="4540450" cy="2295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0" name="Google Shape;440;p57"/>
          <p:cNvPicPr preferRelativeResize="0"/>
          <p:nvPr/>
        </p:nvPicPr>
        <p:blipFill>
          <a:blip r:embed="rId3">
            <a:alphaModFix/>
          </a:blip>
          <a:stretch>
            <a:fillRect/>
          </a:stretch>
        </p:blipFill>
        <p:spPr>
          <a:xfrm>
            <a:off x="1828800" y="1260500"/>
            <a:ext cx="5486400" cy="2622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6" name="Google Shape;446;p58"/>
          <p:cNvPicPr preferRelativeResize="0"/>
          <p:nvPr/>
        </p:nvPicPr>
        <p:blipFill>
          <a:blip r:embed="rId3">
            <a:alphaModFix/>
          </a:blip>
          <a:stretch>
            <a:fillRect/>
          </a:stretch>
        </p:blipFill>
        <p:spPr>
          <a:xfrm>
            <a:off x="2057400" y="243225"/>
            <a:ext cx="5029201" cy="465704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2" name="Google Shape;452;p59"/>
          <p:cNvPicPr preferRelativeResize="0"/>
          <p:nvPr/>
        </p:nvPicPr>
        <p:blipFill>
          <a:blip r:embed="rId3">
            <a:alphaModFix/>
          </a:blip>
          <a:stretch>
            <a:fillRect/>
          </a:stretch>
        </p:blipFill>
        <p:spPr>
          <a:xfrm>
            <a:off x="1143000" y="930725"/>
            <a:ext cx="6858001" cy="328204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5" name="Google Shape;235;p33"/>
          <p:cNvPicPr preferRelativeResize="0"/>
          <p:nvPr/>
        </p:nvPicPr>
        <p:blipFill>
          <a:blip r:embed="rId3">
            <a:alphaModFix/>
          </a:blip>
          <a:stretch>
            <a:fillRect/>
          </a:stretch>
        </p:blipFill>
        <p:spPr>
          <a:xfrm>
            <a:off x="2132025" y="152400"/>
            <a:ext cx="4879955" cy="48386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8" name="Google Shape;458;p60"/>
          <p:cNvPicPr preferRelativeResize="0"/>
          <p:nvPr/>
        </p:nvPicPr>
        <p:blipFill rotWithShape="1">
          <a:blip r:embed="rId3">
            <a:alphaModFix/>
          </a:blip>
          <a:srcRect b="1258" l="5397" r="5682" t="1219"/>
          <a:stretch/>
        </p:blipFill>
        <p:spPr>
          <a:xfrm>
            <a:off x="1631637" y="1424250"/>
            <a:ext cx="5880725" cy="3325600"/>
          </a:xfrm>
          <a:prstGeom prst="rect">
            <a:avLst/>
          </a:prstGeom>
          <a:noFill/>
          <a:ln>
            <a:noFill/>
          </a:ln>
        </p:spPr>
      </p:pic>
      <p:sp>
        <p:nvSpPr>
          <p:cNvPr id="459" name="Google Shape;459;p6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Ejemplo de implementación</a:t>
            </a:r>
            <a:endParaRPr b="1" sz="3000">
              <a:solidFill>
                <a:srgbClr val="112158"/>
              </a:solidFill>
              <a:latin typeface="Epilogue"/>
              <a:ea typeface="Epilogue"/>
              <a:cs typeface="Epilogue"/>
              <a:sym typeface="Epilog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5" name="Google Shape;465;p61"/>
          <p:cNvPicPr preferRelativeResize="0"/>
          <p:nvPr/>
        </p:nvPicPr>
        <p:blipFill>
          <a:blip r:embed="rId3">
            <a:alphaModFix/>
          </a:blip>
          <a:stretch>
            <a:fillRect/>
          </a:stretch>
        </p:blipFill>
        <p:spPr>
          <a:xfrm>
            <a:off x="1062650" y="1291925"/>
            <a:ext cx="4693149" cy="3519850"/>
          </a:xfrm>
          <a:prstGeom prst="rect">
            <a:avLst/>
          </a:prstGeom>
          <a:noFill/>
          <a:ln>
            <a:noFill/>
          </a:ln>
        </p:spPr>
      </p:pic>
      <p:sp>
        <p:nvSpPr>
          <p:cNvPr id="466" name="Google Shape;466;p6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En resumen</a:t>
            </a:r>
            <a:endParaRPr b="1" sz="3000">
              <a:solidFill>
                <a:srgbClr val="112158"/>
              </a:solidFill>
              <a:latin typeface="Epilogue"/>
              <a:ea typeface="Epilogue"/>
              <a:cs typeface="Epilogue"/>
              <a:sym typeface="Epilogue"/>
            </a:endParaRPr>
          </a:p>
        </p:txBody>
      </p:sp>
      <p:pic>
        <p:nvPicPr>
          <p:cNvPr id="467" name="Google Shape;467;p61"/>
          <p:cNvPicPr preferRelativeResize="0"/>
          <p:nvPr/>
        </p:nvPicPr>
        <p:blipFill>
          <a:blip r:embed="rId4">
            <a:alphaModFix/>
          </a:blip>
          <a:stretch>
            <a:fillRect/>
          </a:stretch>
        </p:blipFill>
        <p:spPr>
          <a:xfrm>
            <a:off x="6319050" y="1451750"/>
            <a:ext cx="2292249" cy="3056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3" name="Google Shape;473;p6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Algunas aplicaciones</a:t>
            </a:r>
            <a:endParaRPr b="1" sz="3000">
              <a:solidFill>
                <a:srgbClr val="112158"/>
              </a:solidFill>
              <a:latin typeface="Epilogue"/>
              <a:ea typeface="Epilogue"/>
              <a:cs typeface="Epilogue"/>
              <a:sym typeface="Epilogue"/>
            </a:endParaRPr>
          </a:p>
        </p:txBody>
      </p:sp>
      <p:sp>
        <p:nvSpPr>
          <p:cNvPr id="474" name="Google Shape;474;p62"/>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1"/>
                </a:solidFill>
                <a:latin typeface="Albert Sans"/>
                <a:ea typeface="Albert Sans"/>
                <a:cs typeface="Albert Sans"/>
                <a:sym typeface="Albert Sans"/>
              </a:rPr>
              <a:t>Reconocimiento de voz</a:t>
            </a:r>
            <a:r>
              <a:rPr lang="en" sz="1600">
                <a:solidFill>
                  <a:schemeClr val="dk1"/>
                </a:solidFill>
                <a:latin typeface="Albert Sans"/>
                <a:ea typeface="Albert Sans"/>
                <a:cs typeface="Albert Sans"/>
                <a:sym typeface="Albert Sans"/>
              </a:rPr>
              <a:t>: se utiliza para comparar patrones de voz, en especial cuando las velocidades de habla varían entre diferentes hablantes.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1"/>
                </a:solidFill>
                <a:latin typeface="Albert Sans"/>
                <a:ea typeface="Albert Sans"/>
                <a:cs typeface="Albert Sans"/>
                <a:sym typeface="Albert Sans"/>
              </a:rPr>
              <a:t>Reconocimiento de gestos</a:t>
            </a:r>
            <a:r>
              <a:rPr lang="en" sz="1600">
                <a:solidFill>
                  <a:schemeClr val="dk1"/>
                </a:solidFill>
                <a:latin typeface="Albert Sans"/>
                <a:ea typeface="Albert Sans"/>
                <a:cs typeface="Albert Sans"/>
                <a:sym typeface="Albert Sans"/>
              </a:rPr>
              <a:t>: se puede aplicar para comparar y alinear gestos en sistemas de seguimiento de movimiento.</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1"/>
                </a:solidFill>
                <a:latin typeface="Albert Sans"/>
                <a:ea typeface="Albert Sans"/>
                <a:cs typeface="Albert Sans"/>
                <a:sym typeface="Albert Sans"/>
              </a:rPr>
              <a:t>Reconocimiento de escritura a mano</a:t>
            </a:r>
            <a:r>
              <a:rPr lang="en" sz="1600">
                <a:solidFill>
                  <a:schemeClr val="dk1"/>
                </a:solidFill>
                <a:latin typeface="Albert Sans"/>
                <a:ea typeface="Albert Sans"/>
                <a:cs typeface="Albert Sans"/>
                <a:sym typeface="Albert Sans"/>
              </a:rPr>
              <a:t>: Puede utilizarse para comparar trazos de escritura a mano, especialmente cuando las velocidades de escritura varían entre diferentes individuos.</a:t>
            </a:r>
            <a:endParaRPr sz="1600">
              <a:solidFill>
                <a:schemeClr val="dk1"/>
              </a:solidFill>
              <a:latin typeface="Albert Sans"/>
              <a:ea typeface="Albert Sans"/>
              <a:cs typeface="Albert Sans"/>
              <a:sym typeface="Albert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3"/>
          <p:cNvSpPr txBox="1"/>
          <p:nvPr>
            <p:ph type="title"/>
          </p:nvPr>
        </p:nvSpPr>
        <p:spPr>
          <a:xfrm>
            <a:off x="1948500" y="1307100"/>
            <a:ext cx="52470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2"/>
                </a:solidFill>
              </a:rPr>
              <a:t>Clasificación</a:t>
            </a:r>
            <a:endParaRPr sz="4800"/>
          </a:p>
        </p:txBody>
      </p:sp>
      <p:sp>
        <p:nvSpPr>
          <p:cNvPr id="480" name="Google Shape;480;p63"/>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3"/>
          <p:cNvSpPr/>
          <p:nvPr/>
        </p:nvSpPr>
        <p:spPr>
          <a:xfrm>
            <a:off x="2821107" y="64632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3"/>
          <p:cNvSpPr/>
          <p:nvPr/>
        </p:nvSpPr>
        <p:spPr>
          <a:xfrm>
            <a:off x="1440155" y="34266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9" name="Google Shape;489;p64"/>
          <p:cNvPicPr preferRelativeResize="0"/>
          <p:nvPr/>
        </p:nvPicPr>
        <p:blipFill>
          <a:blip r:embed="rId3">
            <a:alphaModFix/>
          </a:blip>
          <a:stretch>
            <a:fillRect/>
          </a:stretch>
        </p:blipFill>
        <p:spPr>
          <a:xfrm>
            <a:off x="503100" y="1317677"/>
            <a:ext cx="3597001" cy="3574950"/>
          </a:xfrm>
          <a:prstGeom prst="rect">
            <a:avLst/>
          </a:prstGeom>
          <a:noFill/>
          <a:ln>
            <a:noFill/>
          </a:ln>
        </p:spPr>
      </p:pic>
      <p:pic>
        <p:nvPicPr>
          <p:cNvPr id="490" name="Google Shape;490;p64"/>
          <p:cNvPicPr preferRelativeResize="0"/>
          <p:nvPr/>
        </p:nvPicPr>
        <p:blipFill>
          <a:blip r:embed="rId4">
            <a:alphaModFix/>
          </a:blip>
          <a:stretch>
            <a:fillRect/>
          </a:stretch>
        </p:blipFill>
        <p:spPr>
          <a:xfrm>
            <a:off x="5043900" y="1631125"/>
            <a:ext cx="3596999" cy="1503348"/>
          </a:xfrm>
          <a:prstGeom prst="rect">
            <a:avLst/>
          </a:prstGeom>
          <a:noFill/>
          <a:ln>
            <a:noFill/>
          </a:ln>
        </p:spPr>
      </p:pic>
      <p:pic>
        <p:nvPicPr>
          <p:cNvPr id="491" name="Google Shape;491;p64"/>
          <p:cNvPicPr preferRelativeResize="0"/>
          <p:nvPr/>
        </p:nvPicPr>
        <p:blipFill>
          <a:blip r:embed="rId5">
            <a:alphaModFix/>
          </a:blip>
          <a:stretch>
            <a:fillRect/>
          </a:stretch>
        </p:blipFill>
        <p:spPr>
          <a:xfrm>
            <a:off x="5043900" y="3347929"/>
            <a:ext cx="3597000" cy="1468496"/>
          </a:xfrm>
          <a:prstGeom prst="rect">
            <a:avLst/>
          </a:prstGeom>
          <a:noFill/>
          <a:ln>
            <a:noFill/>
          </a:ln>
        </p:spPr>
      </p:pic>
      <p:sp>
        <p:nvSpPr>
          <p:cNvPr id="492" name="Google Shape;492;p6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Esquema basado en plantillas (</a:t>
            </a:r>
            <a:r>
              <a:rPr b="1" i="1" lang="en" sz="2600">
                <a:solidFill>
                  <a:schemeClr val="dk2"/>
                </a:solidFill>
                <a:latin typeface="Epilogue"/>
                <a:ea typeface="Epilogue"/>
                <a:cs typeface="Epilogue"/>
                <a:sym typeface="Epilogue"/>
              </a:rPr>
              <a:t>soft</a:t>
            </a:r>
            <a:r>
              <a:rPr b="1" lang="en" sz="2600">
                <a:solidFill>
                  <a:schemeClr val="dk2"/>
                </a:solidFill>
                <a:latin typeface="Epilogue"/>
                <a:ea typeface="Epilogue"/>
                <a:cs typeface="Epilogue"/>
                <a:sym typeface="Epilogue"/>
              </a:rPr>
              <a:t>)</a:t>
            </a:r>
            <a:endParaRPr b="1" sz="3000">
              <a:solidFill>
                <a:srgbClr val="112158"/>
              </a:solidFill>
              <a:latin typeface="Epilogue"/>
              <a:ea typeface="Epilogue"/>
              <a:cs typeface="Epilogue"/>
              <a:sym typeface="Epilog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5"/>
          <p:cNvSpPr txBox="1"/>
          <p:nvPr>
            <p:ph idx="1" type="subTitle"/>
          </p:nvPr>
        </p:nvSpPr>
        <p:spPr>
          <a:xfrm>
            <a:off x="1174875" y="2566350"/>
            <a:ext cx="2573700" cy="10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to live notebook)</a:t>
            </a:r>
            <a:endParaRPr/>
          </a:p>
        </p:txBody>
      </p:sp>
      <p:grpSp>
        <p:nvGrpSpPr>
          <p:cNvPr id="498" name="Google Shape;498;p65"/>
          <p:cNvGrpSpPr/>
          <p:nvPr/>
        </p:nvGrpSpPr>
        <p:grpSpPr>
          <a:xfrm>
            <a:off x="4213310" y="1162256"/>
            <a:ext cx="3569963" cy="2819283"/>
            <a:chOff x="5076775" y="1958876"/>
            <a:chExt cx="3353968" cy="2648707"/>
          </a:xfrm>
        </p:grpSpPr>
        <p:sp>
          <p:nvSpPr>
            <p:cNvPr id="499" name="Google Shape;499;p65"/>
            <p:cNvSpPr/>
            <p:nvPr/>
          </p:nvSpPr>
          <p:spPr>
            <a:xfrm>
              <a:off x="5076775" y="1958876"/>
              <a:ext cx="3353968" cy="2648707"/>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5"/>
            <p:cNvSpPr/>
            <p:nvPr/>
          </p:nvSpPr>
          <p:spPr>
            <a:xfrm>
              <a:off x="5189425" y="2075775"/>
              <a:ext cx="3123300" cy="18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01" name="Google Shape;501;p65"/>
          <p:cNvPicPr preferRelativeResize="0"/>
          <p:nvPr/>
        </p:nvPicPr>
        <p:blipFill rotWithShape="1">
          <a:blip r:embed="rId3">
            <a:alphaModFix/>
          </a:blip>
          <a:srcRect b="16825" l="13625" r="22284" t="16222"/>
          <a:stretch/>
        </p:blipFill>
        <p:spPr>
          <a:xfrm>
            <a:off x="4020878" y="3711662"/>
            <a:ext cx="357774" cy="351346"/>
          </a:xfrm>
          <a:prstGeom prst="rect">
            <a:avLst/>
          </a:prstGeom>
          <a:noFill/>
          <a:ln>
            <a:noFill/>
          </a:ln>
        </p:spPr>
      </p:pic>
      <p:sp>
        <p:nvSpPr>
          <p:cNvPr id="502" name="Google Shape;502;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3" name="Google Shape;503;p65">
            <a:hlinkClick r:id="rId4"/>
          </p:cNvPr>
          <p:cNvPicPr preferRelativeResize="0"/>
          <p:nvPr/>
        </p:nvPicPr>
        <p:blipFill>
          <a:blip r:embed="rId5">
            <a:alphaModFix/>
          </a:blip>
          <a:stretch>
            <a:fillRect/>
          </a:stretch>
        </p:blipFill>
        <p:spPr>
          <a:xfrm>
            <a:off x="4384575" y="1371700"/>
            <a:ext cx="3227424" cy="1815424"/>
          </a:xfrm>
          <a:prstGeom prst="rect">
            <a:avLst/>
          </a:prstGeom>
          <a:noFill/>
          <a:ln>
            <a:noFill/>
          </a:ln>
        </p:spPr>
      </p:pic>
      <p:sp>
        <p:nvSpPr>
          <p:cNvPr id="504" name="Google Shape;504;p65"/>
          <p:cNvSpPr/>
          <p:nvPr/>
        </p:nvSpPr>
        <p:spPr>
          <a:xfrm>
            <a:off x="4384588" y="1371763"/>
            <a:ext cx="3227400" cy="1815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505" name="Google Shape;505;p65">
            <a:hlinkClick r:id="rId6"/>
          </p:cNvPr>
          <p:cNvPicPr preferRelativeResize="0"/>
          <p:nvPr/>
        </p:nvPicPr>
        <p:blipFill>
          <a:blip r:embed="rId5">
            <a:alphaModFix/>
          </a:blip>
          <a:stretch>
            <a:fillRect/>
          </a:stretch>
        </p:blipFill>
        <p:spPr>
          <a:xfrm>
            <a:off x="4460775" y="1371700"/>
            <a:ext cx="3227424" cy="18154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9" name="Shape 509"/>
        <p:cNvGrpSpPr/>
        <p:nvPr/>
      </p:nvGrpSpPr>
      <p:grpSpPr>
        <a:xfrm>
          <a:off x="0" y="0"/>
          <a:ext cx="0" cy="0"/>
          <a:chOff x="0" y="0"/>
          <a:chExt cx="0" cy="0"/>
        </a:xfrm>
      </p:grpSpPr>
      <p:sp>
        <p:nvSpPr>
          <p:cNvPr id="510" name="Google Shape;510;p66"/>
          <p:cNvSpPr txBox="1"/>
          <p:nvPr>
            <p:ph type="title"/>
          </p:nvPr>
        </p:nvSpPr>
        <p:spPr>
          <a:xfrm>
            <a:off x="2105667" y="691900"/>
            <a:ext cx="4932900" cy="105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Gracias</a:t>
            </a:r>
            <a:r>
              <a:rPr lang="en"/>
              <a:t>!</a:t>
            </a:r>
            <a:endParaRPr/>
          </a:p>
        </p:txBody>
      </p:sp>
      <p:sp>
        <p:nvSpPr>
          <p:cNvPr id="511" name="Google Shape;511;p66"/>
          <p:cNvSpPr txBox="1"/>
          <p:nvPr>
            <p:ph idx="1" type="subTitle"/>
          </p:nvPr>
        </p:nvSpPr>
        <p:spPr>
          <a:xfrm>
            <a:off x="2105675" y="1598200"/>
            <a:ext cx="4932900" cy="113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bert Sans Medium"/>
                <a:ea typeface="Albert Sans Medium"/>
                <a:cs typeface="Albert Sans Medium"/>
                <a:sym typeface="Albert Sans Medium"/>
              </a:rPr>
              <a:t>¿Alguna pregunta</a:t>
            </a:r>
            <a:r>
              <a:rPr lang="en">
                <a:latin typeface="Albert Sans Medium"/>
                <a:ea typeface="Albert Sans Medium"/>
                <a:cs typeface="Albert Sans Medium"/>
                <a:sym typeface="Albert Sans Medium"/>
              </a:rPr>
              <a:t>?</a:t>
            </a:r>
            <a:endParaRPr>
              <a:latin typeface="Albert Sans Medium"/>
              <a:ea typeface="Albert Sans Medium"/>
              <a:cs typeface="Albert Sans Medium"/>
              <a:sym typeface="Albert Sans Medium"/>
            </a:endParaRPr>
          </a:p>
          <a:p>
            <a:pPr indent="0" lvl="0" marL="0" rtl="0" algn="ctr">
              <a:spcBef>
                <a:spcPts val="0"/>
              </a:spcBef>
              <a:spcAft>
                <a:spcPts val="0"/>
              </a:spcAft>
              <a:buNone/>
            </a:pPr>
            <a:r>
              <a:rPr lang="en"/>
              <a:t>hussein</a:t>
            </a:r>
            <a:r>
              <a:rPr lang="en"/>
              <a:t>@cicese.mx</a:t>
            </a:r>
            <a:endParaRPr/>
          </a:p>
          <a:p>
            <a:pPr indent="0" lvl="0" marL="0" rtl="0" algn="ctr">
              <a:spcBef>
                <a:spcPts val="0"/>
              </a:spcBef>
              <a:spcAft>
                <a:spcPts val="0"/>
              </a:spcAft>
              <a:buNone/>
            </a:pPr>
            <a:r>
              <a:rPr lang="en"/>
              <a:t>https://sites.google.com/view/husseinlopeznava</a:t>
            </a:r>
            <a:endParaRPr/>
          </a:p>
        </p:txBody>
      </p:sp>
      <p:grpSp>
        <p:nvGrpSpPr>
          <p:cNvPr id="512" name="Google Shape;512;p66"/>
          <p:cNvGrpSpPr/>
          <p:nvPr/>
        </p:nvGrpSpPr>
        <p:grpSpPr>
          <a:xfrm>
            <a:off x="4309559" y="2928275"/>
            <a:ext cx="525300" cy="525300"/>
            <a:chOff x="4309559" y="2928275"/>
            <a:chExt cx="525300" cy="525300"/>
          </a:xfrm>
        </p:grpSpPr>
        <p:sp>
          <p:nvSpPr>
            <p:cNvPr id="513" name="Google Shape;513;p66"/>
            <p:cNvSpPr/>
            <p:nvPr/>
          </p:nvSpPr>
          <p:spPr>
            <a:xfrm>
              <a:off x="4309559" y="2928275"/>
              <a:ext cx="525300" cy="525300"/>
            </a:xfrm>
            <a:prstGeom prst="rect">
              <a:avLst/>
            </a:prstGeom>
            <a:solidFill>
              <a:schemeClr val="lt2"/>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 name="Google Shape;514;p66"/>
            <p:cNvGrpSpPr/>
            <p:nvPr/>
          </p:nvGrpSpPr>
          <p:grpSpPr>
            <a:xfrm>
              <a:off x="4412298" y="3045942"/>
              <a:ext cx="320315" cy="286423"/>
              <a:chOff x="3824739" y="3890112"/>
              <a:chExt cx="208105" cy="186110"/>
            </a:xfrm>
          </p:grpSpPr>
          <p:sp>
            <p:nvSpPr>
              <p:cNvPr id="515" name="Google Shape;515;p66"/>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6"/>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6"/>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8" name="Google Shape;518;p66"/>
          <p:cNvSpPr/>
          <p:nvPr/>
        </p:nvSpPr>
        <p:spPr>
          <a:xfrm>
            <a:off x="5351494" y="2928275"/>
            <a:ext cx="525300" cy="525300"/>
          </a:xfrm>
          <a:prstGeom prst="rect">
            <a:avLst/>
          </a:prstGeom>
          <a:solidFill>
            <a:schemeClr val="accent1"/>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6"/>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6"/>
          <p:cNvSpPr/>
          <p:nvPr/>
        </p:nvSpPr>
        <p:spPr>
          <a:xfrm>
            <a:off x="8119982" y="445387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6"/>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2" name="Google Shape;522;p66"/>
          <p:cNvPicPr preferRelativeResize="0"/>
          <p:nvPr/>
        </p:nvPicPr>
        <p:blipFill>
          <a:blip r:embed="rId3">
            <a:alphaModFix/>
          </a:blip>
          <a:stretch>
            <a:fillRect/>
          </a:stretch>
        </p:blipFill>
        <p:spPr>
          <a:xfrm>
            <a:off x="7687644" y="2368622"/>
            <a:ext cx="743125" cy="923950"/>
          </a:xfrm>
          <a:prstGeom prst="rect">
            <a:avLst/>
          </a:prstGeom>
          <a:noFill/>
          <a:ln>
            <a:noFill/>
          </a:ln>
        </p:spPr>
      </p:pic>
      <p:pic>
        <p:nvPicPr>
          <p:cNvPr id="523" name="Google Shape;523;p66"/>
          <p:cNvPicPr preferRelativeResize="0"/>
          <p:nvPr/>
        </p:nvPicPr>
        <p:blipFill rotWithShape="1">
          <a:blip r:embed="rId4">
            <a:alphaModFix/>
          </a:blip>
          <a:srcRect b="0" l="0" r="0" t="0"/>
          <a:stretch/>
        </p:blipFill>
        <p:spPr>
          <a:xfrm>
            <a:off x="409650" y="2207626"/>
            <a:ext cx="1661251" cy="1245949"/>
          </a:xfrm>
          <a:prstGeom prst="rect">
            <a:avLst/>
          </a:prstGeom>
          <a:noFill/>
          <a:ln>
            <a:noFill/>
          </a:ln>
        </p:spPr>
      </p:pic>
      <p:sp>
        <p:nvSpPr>
          <p:cNvPr id="524" name="Google Shape;524;p66"/>
          <p:cNvSpPr txBox="1"/>
          <p:nvPr/>
        </p:nvSpPr>
        <p:spPr>
          <a:xfrm>
            <a:off x="3109650" y="4409325"/>
            <a:ext cx="29247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Albert Sans"/>
                <a:ea typeface="Albert Sans"/>
                <a:cs typeface="Albert Sans"/>
                <a:sym typeface="Albert Sans"/>
              </a:rPr>
              <a:t>CREDITS:</a:t>
            </a:r>
            <a:r>
              <a:rPr lang="en" sz="800">
                <a:solidFill>
                  <a:schemeClr val="dk1"/>
                </a:solidFill>
                <a:latin typeface="Albert Sans"/>
                <a:ea typeface="Albert Sans"/>
                <a:cs typeface="Albert Sans"/>
                <a:sym typeface="Albert Sans"/>
              </a:rPr>
              <a:t> This presentation was based on a template by </a:t>
            </a:r>
            <a:r>
              <a:rPr b="1" lang="en" sz="800" u="sng">
                <a:solidFill>
                  <a:schemeClr val="dk1"/>
                </a:solidFill>
                <a:latin typeface="Albert Sans"/>
                <a:ea typeface="Albert Sans"/>
                <a:cs typeface="Albert Sans"/>
                <a:sym typeface="Albert Sans"/>
              </a:rPr>
              <a:t>Slidesgo</a:t>
            </a:r>
            <a:r>
              <a:rPr lang="en" sz="800">
                <a:solidFill>
                  <a:schemeClr val="dk1"/>
                </a:solidFill>
                <a:latin typeface="Albert Sans"/>
                <a:ea typeface="Albert Sans"/>
                <a:cs typeface="Albert Sans"/>
                <a:sym typeface="Albert Sans"/>
              </a:rPr>
              <a:t>, and includes icons by </a:t>
            </a:r>
            <a:r>
              <a:rPr b="1" lang="en" sz="800" u="sng">
                <a:solidFill>
                  <a:schemeClr val="dk1"/>
                </a:solidFill>
                <a:latin typeface="Albert Sans"/>
                <a:ea typeface="Albert Sans"/>
                <a:cs typeface="Albert Sans"/>
                <a:sym typeface="Albert Sans"/>
              </a:rPr>
              <a:t>Flaticon</a:t>
            </a:r>
            <a:r>
              <a:rPr lang="en" sz="800">
                <a:solidFill>
                  <a:schemeClr val="dk1"/>
                </a:solidFill>
                <a:latin typeface="Albert Sans"/>
                <a:ea typeface="Albert Sans"/>
                <a:cs typeface="Albert Sans"/>
                <a:sym typeface="Albert Sans"/>
              </a:rPr>
              <a:t>.</a:t>
            </a:r>
            <a:endParaRPr sz="800">
              <a:solidFill>
                <a:schemeClr val="dk1"/>
              </a:solidFill>
              <a:latin typeface="Albert Sans"/>
              <a:ea typeface="Albert Sans"/>
              <a:cs typeface="Albert Sans"/>
              <a:sym typeface="Albert Sans"/>
            </a:endParaRPr>
          </a:p>
        </p:txBody>
      </p:sp>
      <p:sp>
        <p:nvSpPr>
          <p:cNvPr id="525" name="Google Shape;525;p66"/>
          <p:cNvSpPr/>
          <p:nvPr/>
        </p:nvSpPr>
        <p:spPr>
          <a:xfrm>
            <a:off x="2117000" y="3622400"/>
            <a:ext cx="4932900" cy="52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526" name="Google Shape;526;p66"/>
          <p:cNvGrpSpPr/>
          <p:nvPr/>
        </p:nvGrpSpPr>
        <p:grpSpPr>
          <a:xfrm>
            <a:off x="3267625" y="2928275"/>
            <a:ext cx="525300" cy="525300"/>
            <a:chOff x="3267625" y="2928275"/>
            <a:chExt cx="525300" cy="525300"/>
          </a:xfrm>
        </p:grpSpPr>
        <p:sp>
          <p:nvSpPr>
            <p:cNvPr id="527" name="Google Shape;527;p66"/>
            <p:cNvSpPr/>
            <p:nvPr/>
          </p:nvSpPr>
          <p:spPr>
            <a:xfrm>
              <a:off x="3267625" y="2928275"/>
              <a:ext cx="525300" cy="525300"/>
            </a:xfrm>
            <a:prstGeom prst="rect">
              <a:avLst/>
            </a:prstGeom>
            <a:solidFill>
              <a:schemeClr val="dk2"/>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8" name="Google Shape;528;p66"/>
            <p:cNvPicPr preferRelativeResize="0"/>
            <p:nvPr/>
          </p:nvPicPr>
          <p:blipFill>
            <a:blip r:embed="rId5">
              <a:alphaModFix/>
            </a:blip>
            <a:stretch>
              <a:fillRect/>
            </a:stretch>
          </p:blipFill>
          <p:spPr>
            <a:xfrm>
              <a:off x="3374868" y="3049982"/>
              <a:ext cx="310799" cy="310801"/>
            </a:xfrm>
            <a:prstGeom prst="rect">
              <a:avLst/>
            </a:prstGeom>
            <a:noFill/>
            <a:ln>
              <a:noFill/>
            </a:ln>
            <a:effectLst>
              <a:outerShdw blurRad="57150" rotWithShape="0" algn="bl">
                <a:schemeClr val="accent6">
                  <a:alpha val="50000"/>
                </a:schemeClr>
              </a:outerShdw>
            </a:effectLst>
          </p:spPr>
        </p:pic>
      </p:grpSp>
      <p:pic>
        <p:nvPicPr>
          <p:cNvPr id="529" name="Google Shape;529;p66"/>
          <p:cNvPicPr preferRelativeResize="0"/>
          <p:nvPr/>
        </p:nvPicPr>
        <p:blipFill>
          <a:blip r:embed="rId6">
            <a:alphaModFix/>
          </a:blip>
          <a:stretch>
            <a:fillRect/>
          </a:stretch>
        </p:blipFill>
        <p:spPr>
          <a:xfrm>
            <a:off x="5458750" y="3054096"/>
            <a:ext cx="310799" cy="291224"/>
          </a:xfrm>
          <a:prstGeom prst="rect">
            <a:avLst/>
          </a:prstGeom>
          <a:noFill/>
          <a:ln>
            <a:noFill/>
          </a:ln>
        </p:spPr>
      </p:pic>
      <p:sp>
        <p:nvSpPr>
          <p:cNvPr id="530" name="Google Shape;530;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0" y="2308700"/>
            <a:ext cx="9144000" cy="154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Clasificación de </a:t>
            </a:r>
            <a:br>
              <a:rPr lang="en"/>
            </a:br>
            <a:r>
              <a:rPr lang="en"/>
              <a:t>series de tiempo</a:t>
            </a:r>
            <a:endParaRPr/>
          </a:p>
        </p:txBody>
      </p:sp>
      <p:sp>
        <p:nvSpPr>
          <p:cNvPr id="241" name="Google Shape;241;p34"/>
          <p:cNvSpPr txBox="1"/>
          <p:nvPr>
            <p:ph idx="2" type="title"/>
          </p:nvPr>
        </p:nvSpPr>
        <p:spPr>
          <a:xfrm>
            <a:off x="4048350" y="1035200"/>
            <a:ext cx="1047300" cy="96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a:t>
            </a:r>
            <a:r>
              <a:rPr lang="en"/>
              <a:t>7</a:t>
            </a:r>
            <a:endParaRPr/>
          </a:p>
        </p:txBody>
      </p:sp>
      <p:grpSp>
        <p:nvGrpSpPr>
          <p:cNvPr id="242" name="Google Shape;242;p34"/>
          <p:cNvGrpSpPr/>
          <p:nvPr/>
        </p:nvGrpSpPr>
        <p:grpSpPr>
          <a:xfrm>
            <a:off x="7731792" y="683864"/>
            <a:ext cx="709214" cy="351346"/>
            <a:chOff x="7731792" y="683864"/>
            <a:chExt cx="709214" cy="351346"/>
          </a:xfrm>
        </p:grpSpPr>
        <p:pic>
          <p:nvPicPr>
            <p:cNvPr id="243" name="Google Shape;243;p34"/>
            <p:cNvPicPr preferRelativeResize="0"/>
            <p:nvPr/>
          </p:nvPicPr>
          <p:blipFill rotWithShape="1">
            <a:blip r:embed="rId3">
              <a:alphaModFix/>
            </a:blip>
            <a:srcRect b="16825" l="13625" r="22284" t="16222"/>
            <a:stretch/>
          </p:blipFill>
          <p:spPr>
            <a:xfrm>
              <a:off x="8083232" y="683864"/>
              <a:ext cx="357774" cy="351346"/>
            </a:xfrm>
            <a:prstGeom prst="rect">
              <a:avLst/>
            </a:prstGeom>
            <a:noFill/>
            <a:ln>
              <a:noFill/>
            </a:ln>
          </p:spPr>
        </p:pic>
        <p:pic>
          <p:nvPicPr>
            <p:cNvPr id="244" name="Google Shape;244;p34"/>
            <p:cNvPicPr preferRelativeResize="0"/>
            <p:nvPr/>
          </p:nvPicPr>
          <p:blipFill rotWithShape="1">
            <a:blip r:embed="rId4">
              <a:alphaModFix/>
            </a:blip>
            <a:srcRect b="16523" l="18541" r="17368" t="16523"/>
            <a:stretch/>
          </p:blipFill>
          <p:spPr>
            <a:xfrm>
              <a:off x="7731792" y="683864"/>
              <a:ext cx="357774" cy="351346"/>
            </a:xfrm>
            <a:prstGeom prst="rect">
              <a:avLst/>
            </a:prstGeom>
            <a:noFill/>
            <a:ln>
              <a:noFill/>
            </a:ln>
          </p:spPr>
        </p:pic>
      </p:grpSp>
      <p:pic>
        <p:nvPicPr>
          <p:cNvPr id="245" name="Google Shape;245;p34"/>
          <p:cNvPicPr preferRelativeResize="0"/>
          <p:nvPr/>
        </p:nvPicPr>
        <p:blipFill rotWithShape="1">
          <a:blip r:embed="rId3">
            <a:alphaModFix/>
          </a:blip>
          <a:srcRect b="16825" l="13625" r="22284" t="16222"/>
          <a:stretch/>
        </p:blipFill>
        <p:spPr>
          <a:xfrm>
            <a:off x="7727549" y="1711192"/>
            <a:ext cx="357774" cy="351346"/>
          </a:xfrm>
          <a:prstGeom prst="rect">
            <a:avLst/>
          </a:prstGeom>
          <a:noFill/>
          <a:ln>
            <a:noFill/>
          </a:ln>
        </p:spPr>
      </p:pic>
      <p:grpSp>
        <p:nvGrpSpPr>
          <p:cNvPr id="246" name="Google Shape;246;p34"/>
          <p:cNvGrpSpPr/>
          <p:nvPr/>
        </p:nvGrpSpPr>
        <p:grpSpPr>
          <a:xfrm>
            <a:off x="6322547" y="1026306"/>
            <a:ext cx="709021" cy="693789"/>
            <a:chOff x="6322547" y="1123984"/>
            <a:chExt cx="709021" cy="693789"/>
          </a:xfrm>
        </p:grpSpPr>
        <p:pic>
          <p:nvPicPr>
            <p:cNvPr id="247" name="Google Shape;247;p34"/>
            <p:cNvPicPr preferRelativeResize="0"/>
            <p:nvPr/>
          </p:nvPicPr>
          <p:blipFill rotWithShape="1">
            <a:blip r:embed="rId3">
              <a:alphaModFix/>
            </a:blip>
            <a:srcRect b="16825" l="13625" r="22284" t="16222"/>
            <a:stretch/>
          </p:blipFill>
          <p:spPr>
            <a:xfrm>
              <a:off x="6673794" y="1123984"/>
              <a:ext cx="357774" cy="351346"/>
            </a:xfrm>
            <a:prstGeom prst="rect">
              <a:avLst/>
            </a:prstGeom>
            <a:noFill/>
            <a:ln>
              <a:noFill/>
            </a:ln>
          </p:spPr>
        </p:pic>
        <p:pic>
          <p:nvPicPr>
            <p:cNvPr id="248" name="Google Shape;248;p34"/>
            <p:cNvPicPr preferRelativeResize="0"/>
            <p:nvPr/>
          </p:nvPicPr>
          <p:blipFill rotWithShape="1">
            <a:blip r:embed="rId3">
              <a:alphaModFix/>
            </a:blip>
            <a:srcRect b="16825" l="13625" r="22284" t="16222"/>
            <a:stretch/>
          </p:blipFill>
          <p:spPr>
            <a:xfrm>
              <a:off x="6322547" y="1123984"/>
              <a:ext cx="357774" cy="351346"/>
            </a:xfrm>
            <a:prstGeom prst="rect">
              <a:avLst/>
            </a:prstGeom>
            <a:noFill/>
            <a:ln>
              <a:noFill/>
            </a:ln>
          </p:spPr>
        </p:pic>
        <p:pic>
          <p:nvPicPr>
            <p:cNvPr id="249" name="Google Shape;249;p34"/>
            <p:cNvPicPr preferRelativeResize="0"/>
            <p:nvPr/>
          </p:nvPicPr>
          <p:blipFill rotWithShape="1">
            <a:blip r:embed="rId3">
              <a:alphaModFix/>
            </a:blip>
            <a:srcRect b="16825" l="13625" r="22284" t="16222"/>
            <a:stretch/>
          </p:blipFill>
          <p:spPr>
            <a:xfrm>
              <a:off x="6673794" y="1466427"/>
              <a:ext cx="357774" cy="351346"/>
            </a:xfrm>
            <a:prstGeom prst="rect">
              <a:avLst/>
            </a:prstGeom>
            <a:noFill/>
            <a:ln>
              <a:noFill/>
            </a:ln>
          </p:spPr>
        </p:pic>
        <p:pic>
          <p:nvPicPr>
            <p:cNvPr id="250" name="Google Shape;250;p34"/>
            <p:cNvPicPr preferRelativeResize="0"/>
            <p:nvPr/>
          </p:nvPicPr>
          <p:blipFill rotWithShape="1">
            <a:blip r:embed="rId3">
              <a:alphaModFix/>
            </a:blip>
            <a:srcRect b="16825" l="13625" r="22284" t="16222"/>
            <a:stretch/>
          </p:blipFill>
          <p:spPr>
            <a:xfrm>
              <a:off x="6322547" y="1466427"/>
              <a:ext cx="357774" cy="351346"/>
            </a:xfrm>
            <a:prstGeom prst="rect">
              <a:avLst/>
            </a:prstGeom>
            <a:noFill/>
            <a:ln>
              <a:noFill/>
            </a:ln>
          </p:spPr>
        </p:pic>
      </p:grpSp>
      <p:pic>
        <p:nvPicPr>
          <p:cNvPr id="251" name="Google Shape;251;p34"/>
          <p:cNvPicPr preferRelativeResize="0"/>
          <p:nvPr/>
        </p:nvPicPr>
        <p:blipFill rotWithShape="1">
          <a:blip r:embed="rId4">
            <a:alphaModFix/>
          </a:blip>
          <a:srcRect b="16523" l="18541" r="17368" t="16523"/>
          <a:stretch/>
        </p:blipFill>
        <p:spPr>
          <a:xfrm>
            <a:off x="8078796" y="3423404"/>
            <a:ext cx="357774" cy="351346"/>
          </a:xfrm>
          <a:prstGeom prst="rect">
            <a:avLst/>
          </a:prstGeom>
          <a:noFill/>
          <a:ln>
            <a:noFill/>
          </a:ln>
        </p:spPr>
      </p:pic>
      <p:sp>
        <p:nvSpPr>
          <p:cNvPr id="252" name="Google Shape;252;p34"/>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4"/>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4"/>
          <p:cNvSpPr/>
          <p:nvPr/>
        </p:nvSpPr>
        <p:spPr>
          <a:xfrm>
            <a:off x="6359455" y="1401613"/>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1" name="Google Shape;261;p35"/>
          <p:cNvPicPr preferRelativeResize="0"/>
          <p:nvPr/>
        </p:nvPicPr>
        <p:blipFill>
          <a:blip r:embed="rId3">
            <a:alphaModFix/>
          </a:blip>
          <a:stretch>
            <a:fillRect/>
          </a:stretch>
        </p:blipFill>
        <p:spPr>
          <a:xfrm>
            <a:off x="1023200" y="797350"/>
            <a:ext cx="7097600" cy="3548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7" name="Google Shape;267;p3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Clasificación temporal</a:t>
            </a:r>
            <a:endParaRPr b="1" sz="3000">
              <a:solidFill>
                <a:srgbClr val="112158"/>
              </a:solidFill>
              <a:latin typeface="Epilogue"/>
              <a:ea typeface="Epilogue"/>
              <a:cs typeface="Epilogue"/>
              <a:sym typeface="Epilogue"/>
            </a:endParaRPr>
          </a:p>
        </p:txBody>
      </p:sp>
      <p:sp>
        <p:nvSpPr>
          <p:cNvPr id="268" name="Google Shape;268;p36"/>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 esquema de clasificación temporal (basado en plantillas) consiste en comparar la </a:t>
            </a:r>
            <a:r>
              <a:rPr b="1" lang="en" sz="1600">
                <a:solidFill>
                  <a:schemeClr val="dk1"/>
                </a:solidFill>
                <a:latin typeface="Albert Sans"/>
                <a:ea typeface="Albert Sans"/>
                <a:cs typeface="Albert Sans"/>
                <a:sym typeface="Albert Sans"/>
              </a:rPr>
              <a:t>similitud</a:t>
            </a:r>
            <a:r>
              <a:rPr lang="en" sz="1600">
                <a:solidFill>
                  <a:schemeClr val="dk1"/>
                </a:solidFill>
                <a:latin typeface="Albert Sans"/>
                <a:ea typeface="Albert Sans"/>
                <a:cs typeface="Albert Sans"/>
                <a:sym typeface="Albert Sans"/>
              </a:rPr>
              <a:t> de las señales entre ellas.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Se toman como modelos, o plantillas, las señales etiquetadas.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Se asigna el valor de clase al modelo con mayor similitud. </a:t>
            </a:r>
            <a:endParaRPr sz="1600">
              <a:solidFill>
                <a:schemeClr val="dk1"/>
              </a:solidFill>
              <a:latin typeface="Albert Sans"/>
              <a:ea typeface="Albert Sans"/>
              <a:cs typeface="Albert Sans"/>
              <a:sym typeface="Albert Sans"/>
            </a:endParaRPr>
          </a:p>
        </p:txBody>
      </p:sp>
      <p:pic>
        <p:nvPicPr>
          <p:cNvPr id="269" name="Google Shape;269;p36"/>
          <p:cNvPicPr preferRelativeResize="0"/>
          <p:nvPr/>
        </p:nvPicPr>
        <p:blipFill>
          <a:blip r:embed="rId3">
            <a:alphaModFix/>
          </a:blip>
          <a:stretch>
            <a:fillRect/>
          </a:stretch>
        </p:blipFill>
        <p:spPr>
          <a:xfrm>
            <a:off x="3004798" y="2931224"/>
            <a:ext cx="3134399" cy="1713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5" name="Google Shape;275;p3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Métricas de distancia</a:t>
            </a:r>
            <a:endParaRPr b="1" sz="3000">
              <a:solidFill>
                <a:srgbClr val="112158"/>
              </a:solidFill>
              <a:latin typeface="Epilogue"/>
              <a:ea typeface="Epilogue"/>
              <a:cs typeface="Epilogue"/>
              <a:sym typeface="Epilogue"/>
            </a:endParaRPr>
          </a:p>
        </p:txBody>
      </p:sp>
      <p:sp>
        <p:nvSpPr>
          <p:cNvPr id="276" name="Google Shape;276;p37"/>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Una forma de comparar series de tiempo es a partir de medidas de distancia. Sean 𝑇 y 𝑆 dos series de tiempo de longitud 𝑛, y 𝑇</a:t>
            </a:r>
            <a:r>
              <a:rPr baseline="-25000" lang="en" sz="1600">
                <a:solidFill>
                  <a:schemeClr val="dk1"/>
                </a:solidFill>
                <a:latin typeface="Albert Sans"/>
                <a:ea typeface="Albert Sans"/>
                <a:cs typeface="Albert Sans"/>
                <a:sym typeface="Albert Sans"/>
              </a:rPr>
              <a:t>𝑖</a:t>
            </a:r>
            <a:r>
              <a:rPr lang="en" sz="1600">
                <a:solidFill>
                  <a:schemeClr val="dk1"/>
                </a:solidFill>
                <a:latin typeface="Albert Sans"/>
                <a:ea typeface="Albert Sans"/>
                <a:cs typeface="Albert Sans"/>
                <a:sym typeface="Albert Sans"/>
              </a:rPr>
              <a:t> y 𝑆</a:t>
            </a:r>
            <a:r>
              <a:rPr baseline="-25000" lang="en" sz="1600">
                <a:solidFill>
                  <a:schemeClr val="dk1"/>
                </a:solidFill>
                <a:latin typeface="Albert Sans"/>
                <a:ea typeface="Albert Sans"/>
                <a:cs typeface="Albert Sans"/>
                <a:sym typeface="Albert Sans"/>
              </a:rPr>
              <a:t>𝑖</a:t>
            </a:r>
            <a:r>
              <a:rPr lang="en" sz="1600">
                <a:solidFill>
                  <a:schemeClr val="dk1"/>
                </a:solidFill>
                <a:latin typeface="Albert Sans"/>
                <a:ea typeface="Albert Sans"/>
                <a:cs typeface="Albert Sans"/>
                <a:sym typeface="Albert Sans"/>
              </a:rPr>
              <a:t> el 𝑖th valor de 𝑇 y 𝑆, respectivamente.</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Distancia Euclidiana (L</a:t>
            </a:r>
            <a:r>
              <a:rPr baseline="-25000" lang="en" sz="1600">
                <a:solidFill>
                  <a:schemeClr val="dk1"/>
                </a:solidFill>
                <a:latin typeface="Albert Sans"/>
                <a:ea typeface="Albert Sans"/>
                <a:cs typeface="Albert Sans"/>
                <a:sym typeface="Albert Sans"/>
              </a:rPr>
              <a:t>2</a:t>
            </a:r>
            <a:r>
              <a:rPr lang="en" sz="1600">
                <a:solidFill>
                  <a:schemeClr val="dk1"/>
                </a:solidFill>
                <a:latin typeface="Albert Sans"/>
                <a:ea typeface="Albert Sans"/>
                <a:cs typeface="Albert Sans"/>
                <a:sym typeface="Albert Sans"/>
              </a:rPr>
              <a:t> norm)</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Distancia Manhattan (L</a:t>
            </a:r>
            <a:r>
              <a:rPr baseline="-25000" lang="en" sz="1600">
                <a:solidFill>
                  <a:schemeClr val="dk1"/>
                </a:solidFill>
                <a:latin typeface="Albert Sans"/>
                <a:ea typeface="Albert Sans"/>
                <a:cs typeface="Albert Sans"/>
                <a:sym typeface="Albert Sans"/>
              </a:rPr>
              <a:t>1</a:t>
            </a:r>
            <a:r>
              <a:rPr lang="en" sz="1600">
                <a:solidFill>
                  <a:schemeClr val="dk1"/>
                </a:solidFill>
                <a:latin typeface="Albert Sans"/>
                <a:ea typeface="Albert Sans"/>
                <a:cs typeface="Albert Sans"/>
                <a:sym typeface="Albert Sans"/>
              </a:rPr>
              <a:t> norm)</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Distancia Chebyshev (L</a:t>
            </a:r>
            <a:r>
              <a:rPr baseline="-25000" lang="en" sz="1600">
                <a:solidFill>
                  <a:schemeClr val="dk1"/>
                </a:solidFill>
                <a:latin typeface="Albert Sans"/>
                <a:ea typeface="Albert Sans"/>
                <a:cs typeface="Albert Sans"/>
                <a:sym typeface="Albert Sans"/>
              </a:rPr>
              <a:t>∞</a:t>
            </a:r>
            <a:r>
              <a:rPr lang="en" sz="1600">
                <a:solidFill>
                  <a:schemeClr val="dk1"/>
                </a:solidFill>
                <a:latin typeface="Albert Sans"/>
                <a:ea typeface="Albert Sans"/>
                <a:cs typeface="Albert Sans"/>
                <a:sym typeface="Albert Sans"/>
              </a:rPr>
              <a:t> norm)</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Distancia Minkowski (L</a:t>
            </a:r>
            <a:r>
              <a:rPr baseline="-25000" lang="en" sz="1600">
                <a:solidFill>
                  <a:schemeClr val="dk1"/>
                </a:solidFill>
                <a:latin typeface="Albert Sans"/>
                <a:ea typeface="Albert Sans"/>
                <a:cs typeface="Albert Sans"/>
                <a:sym typeface="Albert Sans"/>
              </a:rPr>
              <a:t>p</a:t>
            </a:r>
            <a:r>
              <a:rPr lang="en" sz="1600">
                <a:solidFill>
                  <a:schemeClr val="dk1"/>
                </a:solidFill>
                <a:latin typeface="Albert Sans"/>
                <a:ea typeface="Albert Sans"/>
                <a:cs typeface="Albert Sans"/>
                <a:sym typeface="Albert Sans"/>
              </a:rPr>
              <a:t> norm)</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p:txBody>
      </p:sp>
      <p:pic>
        <p:nvPicPr>
          <p:cNvPr id="277" name="Google Shape;277;p37"/>
          <p:cNvPicPr preferRelativeResize="0"/>
          <p:nvPr/>
        </p:nvPicPr>
        <p:blipFill>
          <a:blip r:embed="rId3">
            <a:alphaModFix/>
          </a:blip>
          <a:stretch>
            <a:fillRect/>
          </a:stretch>
        </p:blipFill>
        <p:spPr>
          <a:xfrm>
            <a:off x="4512650" y="2340350"/>
            <a:ext cx="1408750" cy="447575"/>
          </a:xfrm>
          <a:prstGeom prst="rect">
            <a:avLst/>
          </a:prstGeom>
          <a:noFill/>
          <a:ln>
            <a:noFill/>
          </a:ln>
        </p:spPr>
      </p:pic>
      <p:pic>
        <p:nvPicPr>
          <p:cNvPr id="278" name="Google Shape;278;p37"/>
          <p:cNvPicPr preferRelativeResize="0"/>
          <p:nvPr/>
        </p:nvPicPr>
        <p:blipFill>
          <a:blip r:embed="rId4">
            <a:alphaModFix/>
          </a:blip>
          <a:stretch>
            <a:fillRect/>
          </a:stretch>
        </p:blipFill>
        <p:spPr>
          <a:xfrm>
            <a:off x="4512650" y="3084225"/>
            <a:ext cx="941175" cy="201675"/>
          </a:xfrm>
          <a:prstGeom prst="rect">
            <a:avLst/>
          </a:prstGeom>
          <a:noFill/>
          <a:ln>
            <a:noFill/>
          </a:ln>
        </p:spPr>
      </p:pic>
      <p:pic>
        <p:nvPicPr>
          <p:cNvPr id="279" name="Google Shape;279;p37"/>
          <p:cNvPicPr preferRelativeResize="0"/>
          <p:nvPr/>
        </p:nvPicPr>
        <p:blipFill>
          <a:blip r:embed="rId5">
            <a:alphaModFix/>
          </a:blip>
          <a:stretch>
            <a:fillRect/>
          </a:stretch>
        </p:blipFill>
        <p:spPr>
          <a:xfrm>
            <a:off x="4512650" y="3697600"/>
            <a:ext cx="1329125" cy="238775"/>
          </a:xfrm>
          <a:prstGeom prst="rect">
            <a:avLst/>
          </a:prstGeom>
          <a:noFill/>
          <a:ln>
            <a:noFill/>
          </a:ln>
        </p:spPr>
      </p:pic>
      <p:pic>
        <p:nvPicPr>
          <p:cNvPr id="280" name="Google Shape;280;p37"/>
          <p:cNvPicPr preferRelativeResize="0"/>
          <p:nvPr/>
        </p:nvPicPr>
        <p:blipFill>
          <a:blip r:embed="rId6">
            <a:alphaModFix/>
          </a:blip>
          <a:stretch>
            <a:fillRect/>
          </a:stretch>
        </p:blipFill>
        <p:spPr>
          <a:xfrm>
            <a:off x="4512650" y="4185875"/>
            <a:ext cx="1463000" cy="445596"/>
          </a:xfrm>
          <a:prstGeom prst="rect">
            <a:avLst/>
          </a:prstGeom>
          <a:noFill/>
          <a:ln>
            <a:noFill/>
          </a:ln>
        </p:spPr>
      </p:pic>
      <p:pic>
        <p:nvPicPr>
          <p:cNvPr id="281" name="Google Shape;281;p37"/>
          <p:cNvPicPr preferRelativeResize="0"/>
          <p:nvPr/>
        </p:nvPicPr>
        <p:blipFill>
          <a:blip r:embed="rId7">
            <a:alphaModFix/>
          </a:blip>
          <a:stretch>
            <a:fillRect/>
          </a:stretch>
        </p:blipFill>
        <p:spPr>
          <a:xfrm>
            <a:off x="6348325" y="2275013"/>
            <a:ext cx="454800" cy="578250"/>
          </a:xfrm>
          <a:prstGeom prst="rect">
            <a:avLst/>
          </a:prstGeom>
          <a:noFill/>
          <a:ln>
            <a:noFill/>
          </a:ln>
        </p:spPr>
      </p:pic>
      <p:pic>
        <p:nvPicPr>
          <p:cNvPr id="282" name="Google Shape;282;p37"/>
          <p:cNvPicPr preferRelativeResize="0"/>
          <p:nvPr/>
        </p:nvPicPr>
        <p:blipFill>
          <a:blip r:embed="rId8">
            <a:alphaModFix/>
          </a:blip>
          <a:stretch>
            <a:fillRect/>
          </a:stretch>
        </p:blipFill>
        <p:spPr>
          <a:xfrm>
            <a:off x="6629113" y="2877900"/>
            <a:ext cx="502834" cy="622075"/>
          </a:xfrm>
          <a:prstGeom prst="rect">
            <a:avLst/>
          </a:prstGeom>
          <a:noFill/>
          <a:ln>
            <a:noFill/>
          </a:ln>
        </p:spPr>
      </p:pic>
      <p:pic>
        <p:nvPicPr>
          <p:cNvPr id="283" name="Google Shape;283;p37"/>
          <p:cNvPicPr preferRelativeResize="0"/>
          <p:nvPr/>
        </p:nvPicPr>
        <p:blipFill>
          <a:blip r:embed="rId9">
            <a:alphaModFix/>
          </a:blip>
          <a:stretch>
            <a:fillRect/>
          </a:stretch>
        </p:blipFill>
        <p:spPr>
          <a:xfrm>
            <a:off x="6957925" y="3550550"/>
            <a:ext cx="454800" cy="584743"/>
          </a:xfrm>
          <a:prstGeom prst="rect">
            <a:avLst/>
          </a:prstGeom>
          <a:noFill/>
          <a:ln>
            <a:noFill/>
          </a:ln>
        </p:spPr>
      </p:pic>
      <p:pic>
        <p:nvPicPr>
          <p:cNvPr id="284" name="Google Shape;284;p37"/>
          <p:cNvPicPr preferRelativeResize="0"/>
          <p:nvPr/>
        </p:nvPicPr>
        <p:blipFill>
          <a:blip r:embed="rId10">
            <a:alphaModFix/>
          </a:blip>
          <a:stretch>
            <a:fillRect/>
          </a:stretch>
        </p:blipFill>
        <p:spPr>
          <a:xfrm>
            <a:off x="7262725" y="4185875"/>
            <a:ext cx="454800" cy="622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3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Distancia Euclidiana</a:t>
            </a:r>
            <a:endParaRPr b="1" sz="3000">
              <a:solidFill>
                <a:srgbClr val="112158"/>
              </a:solidFill>
              <a:latin typeface="Epilogue"/>
              <a:ea typeface="Epilogue"/>
              <a:cs typeface="Epilogue"/>
              <a:sym typeface="Epilogue"/>
            </a:endParaRPr>
          </a:p>
        </p:txBody>
      </p:sp>
      <p:sp>
        <p:nvSpPr>
          <p:cNvPr id="291" name="Google Shape;291;p38"/>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Es la suma de las distancias cuadradas desde cada punto </a:t>
            </a:r>
            <a:r>
              <a:rPr i="1" lang="en" sz="1600">
                <a:solidFill>
                  <a:schemeClr val="dk1"/>
                </a:solidFill>
                <a:latin typeface="Albert Sans"/>
                <a:ea typeface="Albert Sans"/>
                <a:cs typeface="Albert Sans"/>
                <a:sym typeface="Albert Sans"/>
              </a:rPr>
              <a:t>n</a:t>
            </a:r>
            <a:r>
              <a:rPr lang="en" sz="1600">
                <a:solidFill>
                  <a:schemeClr val="dk1"/>
                </a:solidFill>
                <a:latin typeface="Albert Sans"/>
                <a:ea typeface="Albert Sans"/>
                <a:cs typeface="Albert Sans"/>
                <a:sym typeface="Albert Sans"/>
              </a:rPr>
              <a:t> en una serie de tiempo hasta el punto </a:t>
            </a:r>
            <a:r>
              <a:rPr i="1" lang="en" sz="1600">
                <a:solidFill>
                  <a:schemeClr val="dk1"/>
                </a:solidFill>
                <a:latin typeface="Albert Sans"/>
                <a:ea typeface="Albert Sans"/>
                <a:cs typeface="Albert Sans"/>
                <a:sym typeface="Albert Sans"/>
              </a:rPr>
              <a:t>n</a:t>
            </a:r>
            <a:r>
              <a:rPr lang="en" sz="1600">
                <a:solidFill>
                  <a:schemeClr val="dk1"/>
                </a:solidFill>
                <a:latin typeface="Albert Sans"/>
                <a:ea typeface="Albert Sans"/>
                <a:cs typeface="Albert Sans"/>
                <a:sym typeface="Albert Sans"/>
              </a:rPr>
              <a:t> en la otra.</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Esta distancia y sus variantes presentan varios inconvenientes:</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Compara solo series de tiempo de la misma longitud. </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Si dos series de tiempo son idénticas, pero una se desplaza ligeramente a lo largo del eje del tiempo, entonces la distancia euclidiana puede considerar que las señales son muy diferentes entre sí.</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Presenta problemas con outliers o ruido.</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Es muy sensible con respecto a las seis transformaciones de señal: </a:t>
            </a:r>
            <a:r>
              <a:rPr lang="en">
                <a:solidFill>
                  <a:schemeClr val="dk1"/>
                </a:solidFill>
                <a:latin typeface="Albert Sans"/>
                <a:ea typeface="Albert Sans"/>
                <a:cs typeface="Albert Sans"/>
                <a:sym typeface="Albert Sans"/>
              </a:rPr>
              <a:t>desplazamiento, escalado de amplitud uniforme, escalado de tiempo uniforme, escalada bi-uniforme, distorsión de tiempo y escalado de amplitud no uniforme.</a:t>
            </a:r>
            <a:endParaRPr>
              <a:solidFill>
                <a:schemeClr val="dk1"/>
              </a:solidFill>
              <a:latin typeface="Albert Sans"/>
              <a:ea typeface="Albert Sans"/>
              <a:cs typeface="Albert Sans"/>
              <a:sym typeface="Albert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7" name="Google Shape;297;p3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Distancia Euclidiana</a:t>
            </a:r>
            <a:endParaRPr b="1" sz="2600">
              <a:solidFill>
                <a:schemeClr val="dk2"/>
              </a:solidFill>
              <a:latin typeface="Epilogue"/>
              <a:ea typeface="Epilogue"/>
              <a:cs typeface="Epilogue"/>
              <a:sym typeface="Epilogue"/>
            </a:endParaRPr>
          </a:p>
        </p:txBody>
      </p:sp>
      <p:pic>
        <p:nvPicPr>
          <p:cNvPr id="298" name="Google Shape;298;p39"/>
          <p:cNvPicPr preferRelativeResize="0"/>
          <p:nvPr/>
        </p:nvPicPr>
        <p:blipFill>
          <a:blip r:embed="rId3">
            <a:alphaModFix/>
          </a:blip>
          <a:stretch>
            <a:fillRect/>
          </a:stretch>
        </p:blipFill>
        <p:spPr>
          <a:xfrm>
            <a:off x="1860962" y="1977275"/>
            <a:ext cx="5422075" cy="2001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troductory Calculus - Bachelor of Arts in Mathematics by Slidesgo">
  <a:themeElements>
    <a:clrScheme name="Simple Light">
      <a:dk1>
        <a:srgbClr val="112158"/>
      </a:dk1>
      <a:lt1>
        <a:srgbClr val="FAFAFA"/>
      </a:lt1>
      <a:dk2>
        <a:srgbClr val="3C51A9"/>
      </a:dk2>
      <a:lt2>
        <a:srgbClr val="7697CE"/>
      </a:lt2>
      <a:accent1>
        <a:srgbClr val="BED6EA"/>
      </a:accent1>
      <a:accent2>
        <a:srgbClr val="D3E5FD"/>
      </a:accent2>
      <a:accent3>
        <a:srgbClr val="E7E7E7"/>
      </a:accent3>
      <a:accent4>
        <a:srgbClr val="FDFEFD"/>
      </a:accent4>
      <a:accent5>
        <a:srgbClr val="F9F8FB"/>
      </a:accent5>
      <a:accent6>
        <a:srgbClr val="FFFFFF"/>
      </a:accent6>
      <a:hlink>
        <a:srgbClr val="1121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